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2"/>
  </p:notesMasterIdLst>
  <p:sldIdLst>
    <p:sldId id="256" r:id="rId2"/>
    <p:sldId id="257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406" r:id="rId11"/>
    <p:sldId id="407" r:id="rId12"/>
    <p:sldId id="408" r:id="rId13"/>
    <p:sldId id="409" r:id="rId14"/>
    <p:sldId id="410" r:id="rId15"/>
    <p:sldId id="411" r:id="rId16"/>
    <p:sldId id="412" r:id="rId17"/>
    <p:sldId id="319" r:id="rId18"/>
    <p:sldId id="413" r:id="rId19"/>
    <p:sldId id="414" r:id="rId20"/>
    <p:sldId id="415" r:id="rId21"/>
    <p:sldId id="283" r:id="rId22"/>
    <p:sldId id="285" r:id="rId23"/>
    <p:sldId id="281" r:id="rId24"/>
    <p:sldId id="282" r:id="rId25"/>
    <p:sldId id="416" r:id="rId26"/>
    <p:sldId id="417" r:id="rId27"/>
    <p:sldId id="418" r:id="rId28"/>
    <p:sldId id="321" r:id="rId29"/>
    <p:sldId id="425" r:id="rId30"/>
    <p:sldId id="422" r:id="rId31"/>
    <p:sldId id="421" r:id="rId32"/>
    <p:sldId id="420" r:id="rId33"/>
    <p:sldId id="419" r:id="rId34"/>
    <p:sldId id="424" r:id="rId35"/>
    <p:sldId id="521" r:id="rId36"/>
    <p:sldId id="426" r:id="rId37"/>
    <p:sldId id="427" r:id="rId38"/>
    <p:sldId id="428" r:id="rId39"/>
    <p:sldId id="429" r:id="rId40"/>
    <p:sldId id="326" r:id="rId41"/>
    <p:sldId id="431" r:id="rId42"/>
    <p:sldId id="432" r:id="rId43"/>
    <p:sldId id="434" r:id="rId44"/>
    <p:sldId id="436" r:id="rId45"/>
    <p:sldId id="435" r:id="rId46"/>
    <p:sldId id="437" r:id="rId47"/>
    <p:sldId id="440" r:id="rId48"/>
    <p:sldId id="445" r:id="rId49"/>
    <p:sldId id="438" r:id="rId50"/>
    <p:sldId id="439" r:id="rId51"/>
    <p:sldId id="441" r:id="rId52"/>
    <p:sldId id="442" r:id="rId53"/>
    <p:sldId id="443" r:id="rId54"/>
    <p:sldId id="444" r:id="rId55"/>
    <p:sldId id="446" r:id="rId56"/>
    <p:sldId id="447" r:id="rId57"/>
    <p:sldId id="448" r:id="rId58"/>
    <p:sldId id="449" r:id="rId59"/>
    <p:sldId id="450" r:id="rId60"/>
    <p:sldId id="451" r:id="rId61"/>
    <p:sldId id="452" r:id="rId62"/>
    <p:sldId id="453" r:id="rId63"/>
    <p:sldId id="455" r:id="rId64"/>
    <p:sldId id="454" r:id="rId65"/>
    <p:sldId id="456" r:id="rId66"/>
    <p:sldId id="457" r:id="rId67"/>
    <p:sldId id="458" r:id="rId68"/>
    <p:sldId id="461" r:id="rId69"/>
    <p:sldId id="462" r:id="rId70"/>
    <p:sldId id="463" r:id="rId71"/>
    <p:sldId id="464" r:id="rId72"/>
    <p:sldId id="459" r:id="rId73"/>
    <p:sldId id="301" r:id="rId74"/>
    <p:sldId id="314" r:id="rId75"/>
    <p:sldId id="460" r:id="rId76"/>
    <p:sldId id="465" r:id="rId77"/>
    <p:sldId id="466" r:id="rId78"/>
    <p:sldId id="467" r:id="rId79"/>
    <p:sldId id="468" r:id="rId80"/>
    <p:sldId id="387" r:id="rId81"/>
    <p:sldId id="388" r:id="rId82"/>
    <p:sldId id="390" r:id="rId83"/>
    <p:sldId id="396" r:id="rId84"/>
    <p:sldId id="394" r:id="rId85"/>
    <p:sldId id="399" r:id="rId86"/>
    <p:sldId id="391" r:id="rId87"/>
    <p:sldId id="392" r:id="rId88"/>
    <p:sldId id="395" r:id="rId89"/>
    <p:sldId id="469" r:id="rId90"/>
    <p:sldId id="472" r:id="rId91"/>
    <p:sldId id="470" r:id="rId92"/>
    <p:sldId id="471" r:id="rId93"/>
    <p:sldId id="475" r:id="rId94"/>
    <p:sldId id="474" r:id="rId95"/>
    <p:sldId id="473" r:id="rId96"/>
    <p:sldId id="476" r:id="rId97"/>
    <p:sldId id="478" r:id="rId98"/>
    <p:sldId id="479" r:id="rId99"/>
    <p:sldId id="477" r:id="rId100"/>
    <p:sldId id="481" r:id="rId101"/>
    <p:sldId id="480" r:id="rId102"/>
    <p:sldId id="482" r:id="rId103"/>
    <p:sldId id="483" r:id="rId104"/>
    <p:sldId id="484" r:id="rId105"/>
    <p:sldId id="485" r:id="rId106"/>
    <p:sldId id="486" r:id="rId107"/>
    <p:sldId id="487" r:id="rId108"/>
    <p:sldId id="488" r:id="rId109"/>
    <p:sldId id="489" r:id="rId110"/>
    <p:sldId id="490" r:id="rId111"/>
    <p:sldId id="491" r:id="rId112"/>
    <p:sldId id="492" r:id="rId113"/>
    <p:sldId id="493" r:id="rId114"/>
    <p:sldId id="494" r:id="rId115"/>
    <p:sldId id="498" r:id="rId116"/>
    <p:sldId id="499" r:id="rId117"/>
    <p:sldId id="495" r:id="rId118"/>
    <p:sldId id="496" r:id="rId119"/>
    <p:sldId id="497" r:id="rId120"/>
    <p:sldId id="501" r:id="rId121"/>
    <p:sldId id="500" r:id="rId122"/>
    <p:sldId id="502" r:id="rId123"/>
    <p:sldId id="503" r:id="rId124"/>
    <p:sldId id="507" r:id="rId125"/>
    <p:sldId id="504" r:id="rId126"/>
    <p:sldId id="505" r:id="rId127"/>
    <p:sldId id="506" r:id="rId128"/>
    <p:sldId id="508" r:id="rId129"/>
    <p:sldId id="509" r:id="rId130"/>
    <p:sldId id="510" r:id="rId131"/>
    <p:sldId id="511" r:id="rId132"/>
    <p:sldId id="518" r:id="rId133"/>
    <p:sldId id="519" r:id="rId134"/>
    <p:sldId id="520" r:id="rId135"/>
    <p:sldId id="512" r:id="rId136"/>
    <p:sldId id="513" r:id="rId137"/>
    <p:sldId id="514" r:id="rId138"/>
    <p:sldId id="515" r:id="rId139"/>
    <p:sldId id="516" r:id="rId140"/>
    <p:sldId id="517" r:id="rId1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7D01C-259E-4426-A03D-D54DC451377F}" type="datetimeFigureOut">
              <a:rPr lang="en-IN" smtClean="0"/>
              <a:t>15-06-2021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119D9-FA7E-4037-BCA4-877A4E39147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756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" Target="../slides/slide75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BDA2901-9FE3-4DF8-A80B-263908AA6FC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Melvin </a:t>
            </a:r>
            <a:r>
              <a:rPr lang="en-US" sz="1200" b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Judkins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1967, Tapered tip with end hole, Designed for femoral route , Length 100 cm, Size 3.5to 6 by most</a:t>
            </a:r>
          </a:p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Companies,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4-7 French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NARROW</a:t>
            </a:r>
            <a:r>
              <a:rPr lang="en-US" baseline="0" dirty="0"/>
              <a:t> OR SHORT -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left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ostium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still be engaged despite this somewhat unfavorable situation by pushing the catheter down into the left sinus of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Valsalva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approximately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seconds to tighten the tip angle and then withdrawing the catheter slowly. Having the patient take a deep breath during this maneuver also helps by pulling the heart into a more vertical position to assist in engagement of the left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ostium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most satisfactory approach, however, is to exchange for a JL3 . 5 catheter with a shorter curve.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catheterize the rt coronary ostium , the R JL is advanced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the aortic arch with its tip directed leftward , as viewed in the LAO projection , until it reaches a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2 to 3 cm above the level of the le ft corona ry ostium (E). Clockwise rotation causes the catheter tip to drop into the aortic root and point anteriorly ( F ) . Slight further rotation causes the catheter tip to enter the right coronary ostium (G).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stenosis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absent reflux into the aortic root or retention of the injected contrast in the proximal-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midportion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vessel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Kurt </a:t>
            </a:r>
            <a:r>
              <a:rPr lang="en-US" sz="1200" b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Amplatz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, Austrian Radiologist,1967 , usual sizes 1 ,2,3 with increasing curvature, AL -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Coronory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out of conventional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judkins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Like high and posterior origin.. It can selectively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canulate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LAD or LCX if short left main stem. IT IS MORE TOLERENT OF ROTATIONAL MANEUERING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Separate origins of left anterior descending and left circumflex coronary arteries.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anterior right coronary arteries (RCAs) or Shepherd’s Crook RCA.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</a:t>
            </a:r>
            <a:r>
              <a:rPr lang="en-US" sz="1200" b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Schoonmaker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King ,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460A-C8F5-48C7-9E1F-E6AE036BBBED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ChangeArrowheads="1"/>
          </p:cNvSpPr>
          <p:nvPr>
            <p:ph type="sldImg"/>
            <p:custDataLst>
              <p:tags r:id="rId1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</p:sp>
      <p:sp>
        <p:nvSpPr>
          <p:cNvPr id="95235" name="Notes Placeholder 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95236" name="Slide Number Placeholder 3"/>
          <p:cNvSpPr>
            <a:spLocks noGrp="1" noChangeArrowheads="1"/>
          </p:cNvSpPr>
          <p:nvPr>
            <p:ph type="sldNum" sz="quarter" idx="4"/>
            <p:custDataLst>
              <p:tags r:id="rId3"/>
            </p:custDataLst>
          </p:nvPr>
        </p:nvSpPr>
        <p:spPr/>
        <p:txBody>
          <a:bodyPr anchor="t"/>
          <a:lstStyle/>
          <a:p>
            <a:fld id="{A7873F71-0B11-42E9-BD32-7142D57CAB8F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56D8-6E56-48DB-914E-B8E2CADD7F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Angiographic catheters and </a:t>
            </a:r>
            <a:r>
              <a:rPr lang="en-US" dirty="0" err="1"/>
              <a:t>hardwares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61FEB-5F30-4496-9FB1-09373F707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. Praveen R V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07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9326" y="541337"/>
            <a:ext cx="8229600" cy="1143000"/>
          </a:xfr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</a:pPr>
            <a:r>
              <a:rPr lang="en-US" dirty="0"/>
              <a:t>Cross section of catheter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/>
          <a:srcRect b="51358"/>
          <a:stretch>
            <a:fillRect/>
          </a:stretch>
        </p:blipFill>
        <p:spPr bwMode="auto">
          <a:xfrm>
            <a:off x="1445780" y="1585119"/>
            <a:ext cx="8188325" cy="22860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716088" y="4038600"/>
            <a:ext cx="2166938" cy="14758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Strength</a:t>
            </a:r>
          </a:p>
          <a:p>
            <a:pPr>
              <a:tabLst>
                <a:tab pos="457200" algn="l"/>
                <a:tab pos="914400" algn="l"/>
                <a:tab pos="1371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Support/Flexibility</a:t>
            </a:r>
          </a:p>
          <a:p>
            <a:pPr>
              <a:tabLst>
                <a:tab pos="457200" algn="l"/>
                <a:tab pos="914400" algn="l"/>
                <a:tab pos="1371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Kink resistance </a:t>
            </a:r>
          </a:p>
          <a:p>
            <a:pPr>
              <a:tabLst>
                <a:tab pos="457200" algn="l"/>
                <a:tab pos="914400" algn="l"/>
                <a:tab pos="1371600" algn="l"/>
              </a:tabLst>
            </a:pPr>
            <a:r>
              <a:rPr lang="en-US" b="1" dirty="0">
                <a:solidFill>
                  <a:srgbClr val="0070C0"/>
                </a:solidFill>
                <a:latin typeface="Times New Roman" pitchFamily="16" charset="0"/>
              </a:rPr>
              <a:t>Polyurethane or Polyethylene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649788" y="4237832"/>
            <a:ext cx="2133600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1:1 Torque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Kink resistance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</a:pPr>
            <a:r>
              <a:rPr lang="en-US" b="1" dirty="0">
                <a:solidFill>
                  <a:srgbClr val="0070C0"/>
                </a:solidFill>
                <a:latin typeface="Times New Roman" pitchFamily="16" charset="0"/>
              </a:rPr>
              <a:t>Stainless steel/ Kevlar</a:t>
            </a:r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7239001" y="4038600"/>
            <a:ext cx="2895600" cy="2011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Internal lumen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Smooth or lubricious material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6" charset="0"/>
              </a:rPr>
              <a:t>Device compatibility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b="1" dirty="0">
                <a:solidFill>
                  <a:srgbClr val="0070C0"/>
                </a:solidFill>
                <a:latin typeface="Times New Roman" pitchFamily="16" charset="0"/>
              </a:rPr>
              <a:t>PTFE (Polytetrafluoroethylene) like Teflon</a:t>
            </a:r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 flipH="1">
            <a:off x="4189413" y="4038600"/>
            <a:ext cx="4762" cy="1600200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 flipH="1">
            <a:off x="6932613" y="4038600"/>
            <a:ext cx="4762" cy="1600200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FB757-0838-4542-BD24-00E9559C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Guide wires for retrograde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0E33-955D-423B-B118-A9531E4C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IN" sz="2800" dirty="0"/>
              <a:t>Fielder/fielder FC</a:t>
            </a:r>
          </a:p>
          <a:p>
            <a:r>
              <a:rPr lang="en-IN" sz="2800" dirty="0"/>
              <a:t>X-</a:t>
            </a:r>
            <a:r>
              <a:rPr lang="en-IN" sz="2800" dirty="0" err="1"/>
              <a:t>treme</a:t>
            </a:r>
            <a:endParaRPr lang="en-IN" sz="2800" dirty="0"/>
          </a:p>
          <a:p>
            <a:r>
              <a:rPr lang="en-IN" sz="2800" dirty="0"/>
              <a:t>Whisper</a:t>
            </a:r>
          </a:p>
          <a:p>
            <a:r>
              <a:rPr lang="en-IN" sz="2800" dirty="0"/>
              <a:t>Choice PT2</a:t>
            </a:r>
          </a:p>
          <a:p>
            <a:r>
              <a:rPr lang="en-IN" sz="2800" dirty="0" err="1"/>
              <a:t>Runthrough</a:t>
            </a:r>
            <a:r>
              <a:rPr lang="en-IN" sz="2800" dirty="0"/>
              <a:t>/</a:t>
            </a:r>
            <a:r>
              <a:rPr lang="en-IN" sz="2800" dirty="0" err="1"/>
              <a:t>runthrough</a:t>
            </a:r>
            <a:r>
              <a:rPr lang="en-IN" sz="2800" dirty="0"/>
              <a:t> </a:t>
            </a:r>
            <a:r>
              <a:rPr lang="en-IN" sz="2800" dirty="0" err="1"/>
              <a:t>hypercoat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5078193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58CF7-D674-4A1F-BCF6-B291AEF1B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Balloon catheters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557E-D640-4E0F-9375-D6DC86BA4B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17145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FF47-3741-406F-97CD-826EA4E2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Composition of a balloon</a:t>
            </a:r>
            <a:endParaRPr lang="en-IN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8A9FC-000D-432E-9F12-5598CF8DE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first angioplasty balloon made by </a:t>
            </a:r>
            <a:r>
              <a:rPr lang="en-US" sz="2400" dirty="0" err="1"/>
              <a:t>Gruentzig</a:t>
            </a:r>
            <a:r>
              <a:rPr lang="en-US" sz="2400" dirty="0"/>
              <a:t> in 1976 was of polyvinyl chloride</a:t>
            </a:r>
          </a:p>
          <a:p>
            <a:endParaRPr lang="en-US" sz="2400" dirty="0"/>
          </a:p>
          <a:p>
            <a:r>
              <a:rPr lang="en-US" sz="2400" dirty="0"/>
              <a:t>The next generation balloon used cross linked polyethylene(PE)</a:t>
            </a:r>
          </a:p>
          <a:p>
            <a:endParaRPr lang="en-US" sz="2400" dirty="0"/>
          </a:p>
          <a:p>
            <a:r>
              <a:rPr lang="en-US" sz="2400" dirty="0"/>
              <a:t>PE </a:t>
            </a:r>
            <a:r>
              <a:rPr lang="en-US" sz="2400" dirty="0" err="1"/>
              <a:t>ballons</a:t>
            </a:r>
            <a:r>
              <a:rPr lang="en-US" sz="2400" dirty="0"/>
              <a:t> are as compliant as PVC , with higher rated burst pressure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501304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6DCA-8515-4613-B2A1-553A1C9F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DD97E-BB66-453D-843C-14D5692C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Polyurethane makes </a:t>
            </a:r>
            <a:r>
              <a:rPr lang="en-US" sz="2400" dirty="0" err="1"/>
              <a:t>makes</a:t>
            </a:r>
            <a:r>
              <a:rPr lang="en-US" sz="2400" dirty="0"/>
              <a:t> balloon more resistant to damage</a:t>
            </a:r>
          </a:p>
          <a:p>
            <a:endParaRPr lang="en-US" sz="2400" dirty="0"/>
          </a:p>
          <a:p>
            <a:r>
              <a:rPr lang="en-US" sz="2400" dirty="0"/>
              <a:t>It produces the most durable balloon for a given thickness</a:t>
            </a:r>
          </a:p>
          <a:p>
            <a:endParaRPr lang="en-US" sz="2400" dirty="0"/>
          </a:p>
          <a:p>
            <a:r>
              <a:rPr lang="en-US" sz="2400" dirty="0"/>
              <a:t>Material used now are polyethylene terephthalate(PET) or nylon</a:t>
            </a:r>
          </a:p>
          <a:p>
            <a:endParaRPr lang="en-US" sz="2400" dirty="0"/>
          </a:p>
          <a:p>
            <a:r>
              <a:rPr lang="en-US" sz="2400" dirty="0"/>
              <a:t>PET offers good tensile strength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341023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2C57-6788-4F38-A78F-CCF7C83C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60632-EA72-4A58-838B-BC1B0284D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Nylon is not as strong as PET nor as compliant as PE</a:t>
            </a:r>
          </a:p>
          <a:p>
            <a:endParaRPr lang="en-US" sz="2400" dirty="0"/>
          </a:p>
          <a:p>
            <a:r>
              <a:rPr lang="en-US" sz="2400" dirty="0"/>
              <a:t>Nylon is softer, more easily refolded-easier to withdraw into the guiding catheter or introducer sheath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3429599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A85F-5B2F-4F5A-8524-FA916F54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balloon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547BD-8836-4FC6-A22E-E4DD7F467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standard dilation balloon consist of</a:t>
            </a:r>
          </a:p>
          <a:p>
            <a:endParaRPr lang="en-US" sz="2400" dirty="0"/>
          </a:p>
          <a:p>
            <a:r>
              <a:rPr lang="en-US" sz="2400" dirty="0"/>
              <a:t>Cylindrical body</a:t>
            </a:r>
          </a:p>
          <a:p>
            <a:r>
              <a:rPr lang="en-US" sz="2400" dirty="0"/>
              <a:t>Two conical tapers</a:t>
            </a:r>
          </a:p>
          <a:p>
            <a:r>
              <a:rPr lang="en-US" sz="2400" dirty="0"/>
              <a:t>Two necks(proximal and distal)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8D0D0-7441-4E5F-8C91-F30DE83C0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299790"/>
            <a:ext cx="4563107" cy="252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039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134D-6494-4FFD-B3DA-C30856AA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Balloon catheters used in angioplasty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3AB3-4958-45EE-AD88-BD585E40B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Over the wire(OTW)</a:t>
            </a:r>
          </a:p>
          <a:p>
            <a:endParaRPr lang="en-US" sz="2400" dirty="0"/>
          </a:p>
          <a:p>
            <a:r>
              <a:rPr lang="en-US" sz="2400" dirty="0"/>
              <a:t>Rapid exchange design</a:t>
            </a:r>
          </a:p>
          <a:p>
            <a:endParaRPr lang="en-US" sz="2400" dirty="0"/>
          </a:p>
          <a:p>
            <a:r>
              <a:rPr lang="en-US" sz="2400" dirty="0"/>
              <a:t>Fixed wire balloon systems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305457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A0BDF-AF4C-48CF-B7A8-7251A176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the wire (OTW) balloon catheters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AFCC7-4C30-486C-8A74-E8C9DE81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Balloon catheters which have two lumen running through the entire course of balloon catheters</a:t>
            </a:r>
          </a:p>
          <a:p>
            <a:r>
              <a:rPr lang="en-US" sz="2400" dirty="0"/>
              <a:t>One lumen is for passage of guide wire and other lumen is for connecting with an </a:t>
            </a:r>
            <a:r>
              <a:rPr lang="en-US" sz="2400" dirty="0" err="1"/>
              <a:t>indeflator</a:t>
            </a:r>
            <a:r>
              <a:rPr lang="en-US" sz="2400" dirty="0"/>
              <a:t> for balloon inflation and deflation</a:t>
            </a:r>
          </a:p>
          <a:p>
            <a:endParaRPr lang="en-US" sz="2400" dirty="0"/>
          </a:p>
          <a:p>
            <a:r>
              <a:rPr lang="en-US" sz="2400" dirty="0"/>
              <a:t>Useful when enhanced trackability is </a:t>
            </a:r>
            <a:r>
              <a:rPr lang="en-US" sz="2400" dirty="0" err="1"/>
              <a:t>recquired</a:t>
            </a:r>
            <a:r>
              <a:rPr lang="en-US" sz="2400" dirty="0"/>
              <a:t> and also in procedures </a:t>
            </a:r>
            <a:r>
              <a:rPr lang="en-US" sz="2400" dirty="0" err="1"/>
              <a:t>recquiring</a:t>
            </a:r>
            <a:r>
              <a:rPr lang="en-US" sz="2400" dirty="0"/>
              <a:t> multiple guidewire exchanges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7240688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866A-5994-4E1B-8A07-3A0043BC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3862A-C7CD-4BC7-9BDC-C051BCE6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Two operators </a:t>
            </a:r>
            <a:r>
              <a:rPr lang="en-US" sz="2400" dirty="0" err="1"/>
              <a:t>recquired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Increased </a:t>
            </a:r>
            <a:r>
              <a:rPr lang="en-US" sz="2400" dirty="0" err="1"/>
              <a:t>fluro</a:t>
            </a:r>
            <a:r>
              <a:rPr lang="en-US" sz="2400" dirty="0"/>
              <a:t> time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3D591-41DC-4334-B3DF-130B5D3D5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7" y="4280452"/>
            <a:ext cx="8592781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43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748C-3732-4A48-B42D-5B2D2584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Monorail or rapid exchange (Rx) balloon catheters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5C069-BA43-4175-A88D-B87DE13A2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 is the current standard for PCIs</a:t>
            </a:r>
          </a:p>
          <a:p>
            <a:r>
              <a:rPr lang="en-US" sz="2400" dirty="0"/>
              <a:t>Two lumen</a:t>
            </a:r>
          </a:p>
          <a:p>
            <a:r>
              <a:rPr lang="en-US" sz="2400" dirty="0"/>
              <a:t>Guide wire lumen does not extend along the entire course o the balloon. It starts from distal end but finishes before the proximal end of the </a:t>
            </a:r>
            <a:r>
              <a:rPr lang="en-US" sz="2400" dirty="0" err="1"/>
              <a:t>ballon</a:t>
            </a:r>
            <a:r>
              <a:rPr lang="en-US" sz="2400" dirty="0"/>
              <a:t> catheter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5F947-7092-4D6D-B4E6-226A9AAEA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752561"/>
            <a:ext cx="881122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72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B557-57C4-4E3A-AD10-A70D8185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of catheter material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DE43C3-4DA2-4447-B69E-C359B5F9A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28176"/>
            <a:ext cx="7402882" cy="44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700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19F90-AFAE-44DB-972D-96BD4255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Rx balloon catheters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3D1CE-3E44-404D-81CC-0BC4FF936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9528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/>
              <a:t>Allows a rapid exchange of interventional devices over the same standard length of guide wire</a:t>
            </a:r>
          </a:p>
          <a:p>
            <a:r>
              <a:rPr lang="en-US" sz="2400" dirty="0"/>
              <a:t>Significant reduction in procedural and fluoroscopy time</a:t>
            </a:r>
          </a:p>
          <a:p>
            <a:r>
              <a:rPr lang="en-US" sz="2400" dirty="0"/>
              <a:t>Allows the use of smaller diameter </a:t>
            </a:r>
            <a:r>
              <a:rPr lang="en-US" sz="2400" dirty="0" err="1"/>
              <a:t>wires,catheters</a:t>
            </a:r>
            <a:r>
              <a:rPr lang="en-US" sz="2400" dirty="0"/>
              <a:t> and stents</a:t>
            </a:r>
          </a:p>
          <a:p>
            <a:r>
              <a:rPr lang="en-US" sz="2400" dirty="0"/>
              <a:t>Technical success-similar to OTW balloon</a:t>
            </a:r>
          </a:p>
          <a:p>
            <a:r>
              <a:rPr lang="en-US" sz="2400" dirty="0"/>
              <a:t>It adds to safety of PCIs-lower dose of contrast medium, shorter FT and smaller device diameter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1757357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6E2A8-3305-4D39-BDB2-9551B8A4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wire balloon system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786D-C64B-4384-9398-863A2C8B1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Composed of an inelastic</a:t>
            </a:r>
            <a:r>
              <a:rPr lang="en-IN" sz="2400" dirty="0"/>
              <a:t> balloon wrapped around a smaller section of a guide wire</a:t>
            </a:r>
          </a:p>
          <a:p>
            <a:r>
              <a:rPr lang="en-IN" sz="2400" dirty="0"/>
              <a:t>During introduction across a stenosis, the guidewire attached to the balloon can be rotated </a:t>
            </a:r>
            <a:r>
              <a:rPr lang="en-IN" sz="2400" dirty="0" err="1"/>
              <a:t>freely,but</a:t>
            </a:r>
            <a:r>
              <a:rPr lang="en-IN" sz="2400" dirty="0"/>
              <a:t> it cannot independently of the balloon</a:t>
            </a:r>
          </a:p>
          <a:p>
            <a:r>
              <a:rPr lang="en-IN" sz="2400" dirty="0"/>
              <a:t>The wrapped configuration is maintained by means of temporary bond</a:t>
            </a:r>
          </a:p>
          <a:p>
            <a:r>
              <a:rPr lang="en-IN" sz="2400" dirty="0"/>
              <a:t>Inflation of the balloon ,following proper positioning of catheter breaks the bond, permitting the balloon to unwrap from guidewire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567BE-C974-40CE-A179-7CF0D816F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369386"/>
            <a:ext cx="8596668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968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D787-1DC4-4E7F-9B60-596BF11F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Balloon coating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B7F31-4092-4822-8096-A0E362BED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Variety of coatings can be added to the surface of a balloon to enhance or change it’s properties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Balloon may be coated for</a:t>
            </a:r>
          </a:p>
          <a:p>
            <a:r>
              <a:rPr lang="en-US" sz="2400" dirty="0"/>
              <a:t>Lubrication</a:t>
            </a:r>
          </a:p>
          <a:p>
            <a:r>
              <a:rPr lang="en-US" sz="2400" dirty="0"/>
              <a:t>Trackability</a:t>
            </a:r>
          </a:p>
          <a:p>
            <a:r>
              <a:rPr lang="en-US" sz="2400" dirty="0"/>
              <a:t>Abrasion resistance</a:t>
            </a:r>
          </a:p>
          <a:p>
            <a:r>
              <a:rPr lang="en-US" sz="2400" dirty="0"/>
              <a:t>Deliver an </a:t>
            </a:r>
            <a:r>
              <a:rPr lang="en-US" sz="2400" dirty="0" err="1"/>
              <a:t>antistenotic</a:t>
            </a:r>
            <a:r>
              <a:rPr lang="en-US" sz="2400" dirty="0"/>
              <a:t> drug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3871633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4AD1-95AB-4DFA-A81B-B7F9FE51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Terms used in context of angioplasty balloons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0C5BC-D647-4495-BF06-F290DAC98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dirty="0"/>
              <a:t>Balloon diameter </a:t>
            </a:r>
            <a:r>
              <a:rPr lang="en-US" sz="2400" dirty="0"/>
              <a:t>– nominal inflated balloon diameter measured at a specified pressure</a:t>
            </a:r>
          </a:p>
          <a:p>
            <a:r>
              <a:rPr lang="en-US" sz="2400" b="1" dirty="0"/>
              <a:t>Balloon length</a:t>
            </a:r>
            <a:r>
              <a:rPr lang="en-US" sz="2400" dirty="0"/>
              <a:t>- working length or length of straight body section</a:t>
            </a:r>
          </a:p>
          <a:p>
            <a:r>
              <a:rPr lang="en-US" sz="2400" b="1" dirty="0"/>
              <a:t>Nominal pressure</a:t>
            </a:r>
            <a:r>
              <a:rPr lang="en-US" sz="2400" dirty="0"/>
              <a:t>-pressure at which when balloon is inflated ,it achieves the listed balloon diameter</a:t>
            </a:r>
          </a:p>
          <a:p>
            <a:r>
              <a:rPr lang="en-US" sz="2400" b="1" dirty="0"/>
              <a:t>Mean burst pressure (MBP)- </a:t>
            </a:r>
            <a:r>
              <a:rPr lang="en-US" sz="2400" dirty="0"/>
              <a:t>average pressure at which 50% of balloons will burst(measured at body </a:t>
            </a:r>
            <a:r>
              <a:rPr lang="en-US" sz="2400" dirty="0" err="1"/>
              <a:t>temparature</a:t>
            </a:r>
            <a:r>
              <a:rPr lang="en-US" sz="2400" dirty="0"/>
              <a:t>)</a:t>
            </a:r>
          </a:p>
          <a:p>
            <a:r>
              <a:rPr lang="en-US" sz="2400" b="1" dirty="0"/>
              <a:t>Rated burst pressure(RBP</a:t>
            </a:r>
            <a:r>
              <a:rPr lang="en-US" sz="2400" dirty="0"/>
              <a:t>)-the pressure below which 99.9% of the balloons will not burst upon single inflation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3954295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DB29-3A11-4776-83BB-4A09DB08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D5EBE-A27B-42B1-B8DD-7E6494998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dirty="0"/>
              <a:t>Balloon profile- </a:t>
            </a:r>
            <a:r>
              <a:rPr lang="en-US" sz="2400" dirty="0"/>
              <a:t>the maximum  diameter of the balloon when mounted on a catheter in it’s deflated and wrapped condition or the smallest hole through which the deflated wrapped balloon can pass</a:t>
            </a:r>
          </a:p>
          <a:p>
            <a:endParaRPr lang="en-US" sz="2400" dirty="0"/>
          </a:p>
          <a:p>
            <a:r>
              <a:rPr lang="en-US" sz="2400" b="1" dirty="0"/>
              <a:t>Balloon compliance- </a:t>
            </a:r>
            <a:r>
              <a:rPr lang="en-US" sz="2400" dirty="0"/>
              <a:t>change in balloon diameter per atmosphere of inflation pressure.</a:t>
            </a:r>
          </a:p>
          <a:p>
            <a:pPr marL="0" indent="0">
              <a:buNone/>
            </a:pPr>
            <a:r>
              <a:rPr lang="en-US" sz="2400" dirty="0"/>
              <a:t>     index of stretchability of the balloons</a:t>
            </a:r>
          </a:p>
          <a:p>
            <a:pPr marL="0" indent="0">
              <a:buNone/>
            </a:pPr>
            <a:r>
              <a:rPr lang="en-US" sz="2400" dirty="0"/>
              <a:t>     more compliant balloon can over dilate a vessel leading to </a:t>
            </a:r>
            <a:r>
              <a:rPr lang="en-US" sz="2400" dirty="0" err="1"/>
              <a:t>dissection,vessel</a:t>
            </a:r>
            <a:r>
              <a:rPr lang="en-US" sz="2400" dirty="0"/>
              <a:t> </a:t>
            </a:r>
            <a:r>
              <a:rPr lang="en-US" sz="2400" dirty="0" err="1"/>
              <a:t>rupture,abrupt</a:t>
            </a:r>
            <a:r>
              <a:rPr lang="en-US" sz="2400" dirty="0"/>
              <a:t> closure and other ischemic complications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789385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5533-0C9B-4C2D-9912-E21197BA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5CEF-F366-4165-A107-4F9F7C436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3270"/>
            <a:ext cx="8596668" cy="4731025"/>
          </a:xfrm>
        </p:spPr>
        <p:txBody>
          <a:bodyPr>
            <a:normAutofit lnSpcReduction="10000"/>
          </a:bodyPr>
          <a:lstStyle/>
          <a:p>
            <a:r>
              <a:rPr lang="en-IN" sz="2400" dirty="0"/>
              <a:t>Obstruction time – time </a:t>
            </a:r>
            <a:r>
              <a:rPr lang="en-IN" sz="2400" dirty="0" err="1"/>
              <a:t>rcquired</a:t>
            </a:r>
            <a:r>
              <a:rPr lang="en-IN" sz="2400" dirty="0"/>
              <a:t> to transmit the pressure in hand pump to the balloon +time for balloon inflation + deflation time</a:t>
            </a:r>
          </a:p>
          <a:p>
            <a:r>
              <a:rPr lang="en-IN" sz="2400" dirty="0"/>
              <a:t>Prolonged inflation- ischemia</a:t>
            </a:r>
          </a:p>
          <a:p>
            <a:r>
              <a:rPr lang="en-IN" sz="2400" dirty="0"/>
              <a:t>Deflated balloon remains within the lumen and obstructs blood flow</a:t>
            </a:r>
          </a:p>
          <a:p>
            <a:r>
              <a:rPr lang="en-IN" sz="2400" dirty="0"/>
              <a:t> inflation and deflation time depends on volume of balloons- not useful in balloon comparison</a:t>
            </a:r>
          </a:p>
          <a:p>
            <a:r>
              <a:rPr lang="en-IN" sz="2400" dirty="0"/>
              <a:t>Geometric refolding characteristics of balloon – amount of flaring of unfolded catheters on retraction must be minimum to avoid residual obstruction, vessel and stent damage.</a:t>
            </a:r>
          </a:p>
        </p:txBody>
      </p:sp>
    </p:spTree>
    <p:extLst>
      <p:ext uri="{BB962C8B-B14F-4D97-AF65-F5344CB8AC3E}">
        <p14:creationId xmlns:p14="http://schemas.microsoft.com/office/powerpoint/2010/main" val="25796283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BFC3-D0BE-445B-B572-E2B593F0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4254FA-9EE5-4D16-8F57-09BF384C4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292" y="1077222"/>
            <a:ext cx="6634049" cy="4703555"/>
          </a:xfrm>
        </p:spPr>
      </p:pic>
    </p:spTree>
    <p:extLst>
      <p:ext uri="{BB962C8B-B14F-4D97-AF65-F5344CB8AC3E}">
        <p14:creationId xmlns:p14="http://schemas.microsoft.com/office/powerpoint/2010/main" val="6123486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3D56-3DD7-4F44-B76F-9F6345FBB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D095D-2CB7-4C74-8131-8923F8B4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Creep – tendency of the balloon to enlarge after serial inflation at the same pressure(more compliant balloons have more creep)</a:t>
            </a:r>
          </a:p>
          <a:p>
            <a:r>
              <a:rPr lang="en-US" sz="2400" dirty="0" err="1"/>
              <a:t>Pushability</a:t>
            </a:r>
            <a:r>
              <a:rPr lang="en-US" sz="2400" dirty="0"/>
              <a:t>- ability to advance the catheter across the lesion</a:t>
            </a:r>
          </a:p>
          <a:p>
            <a:r>
              <a:rPr lang="en-IN" sz="2400" dirty="0"/>
              <a:t>Trackability-ease of tracking a balloon over a guidewire </a:t>
            </a:r>
            <a:r>
              <a:rPr lang="en-IN" sz="2400" dirty="0" err="1"/>
              <a:t>upto</a:t>
            </a:r>
            <a:r>
              <a:rPr lang="en-IN" sz="2400" dirty="0"/>
              <a:t> the target lesion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012169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2A1C-8182-4DAB-A77B-E1C1119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balloon catheters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C758C-93AC-4F42-ACA6-18C8D98C8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Compliant </a:t>
            </a:r>
          </a:p>
          <a:p>
            <a:r>
              <a:rPr lang="en-IN" sz="2400" dirty="0"/>
              <a:t>Semi compliant</a:t>
            </a:r>
          </a:p>
          <a:p>
            <a:r>
              <a:rPr lang="en-IN" sz="2400" dirty="0"/>
              <a:t>Non compliant </a:t>
            </a:r>
          </a:p>
          <a:p>
            <a:r>
              <a:rPr lang="en-IN" sz="2400" dirty="0"/>
              <a:t>Speciality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8134481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3360-1718-4F95-8F76-3FEBEA58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Compliant balloons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9977-7BB4-406A-9B1E-B234192F1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64" y="148861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IN" sz="2400" dirty="0"/>
              <a:t>Low pressure thin and thick walled balloons made from polyurethane and nylon</a:t>
            </a:r>
          </a:p>
          <a:p>
            <a:endParaRPr lang="en-IN" sz="2400" dirty="0"/>
          </a:p>
          <a:p>
            <a:r>
              <a:rPr lang="en-IN" sz="2400" dirty="0"/>
              <a:t>Used for occlusion and anchoring</a:t>
            </a:r>
          </a:p>
          <a:p>
            <a:endParaRPr lang="en-IN" sz="2400" dirty="0"/>
          </a:p>
          <a:p>
            <a:r>
              <a:rPr lang="en-IN" sz="2400" dirty="0"/>
              <a:t>Highly compliant with compliance ranging from 20-100% or more and size ranging from 0.5 -60 mm in diameter</a:t>
            </a:r>
          </a:p>
          <a:p>
            <a:endParaRPr lang="en-IN" sz="2400" dirty="0"/>
          </a:p>
          <a:p>
            <a:r>
              <a:rPr lang="en-IN" sz="2400" dirty="0"/>
              <a:t>The burst pressure typically ranges from 0-2 mm</a:t>
            </a:r>
          </a:p>
        </p:txBody>
      </p:sp>
    </p:spTree>
    <p:extLst>
      <p:ext uri="{BB962C8B-B14F-4D97-AF65-F5344CB8AC3E}">
        <p14:creationId xmlns:p14="http://schemas.microsoft.com/office/powerpoint/2010/main" val="55733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51D3-E06F-44DF-9F81-0394E9C0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polyurethane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E8D4C-5977-4F4F-B692-71F0D0BD7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0259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/>
              <a:t>Excellent memory</a:t>
            </a:r>
          </a:p>
          <a:p>
            <a:r>
              <a:rPr lang="en-US" sz="2400" dirty="0"/>
              <a:t>Softer than Teflon or polyethylene-less vascular trauma</a:t>
            </a:r>
          </a:p>
          <a:p>
            <a:r>
              <a:rPr lang="en-US" sz="2400" dirty="0"/>
              <a:t>Increased </a:t>
            </a:r>
            <a:r>
              <a:rPr lang="en-US" sz="2400" dirty="0" err="1"/>
              <a:t>thrombogenisity</a:t>
            </a:r>
            <a:endParaRPr lang="en-US" sz="2400" dirty="0"/>
          </a:p>
          <a:p>
            <a:r>
              <a:rPr lang="en-US" sz="2400" dirty="0"/>
              <a:t>Reshaped if immersed in boiling water</a:t>
            </a:r>
          </a:p>
          <a:p>
            <a:r>
              <a:rPr lang="en-IN" sz="2400" dirty="0" err="1"/>
              <a:t>Eg</a:t>
            </a:r>
            <a:r>
              <a:rPr lang="en-IN" sz="2400" dirty="0"/>
              <a:t> -Pigtail angiographic catheters and original </a:t>
            </a:r>
            <a:r>
              <a:rPr lang="en-IN" sz="2400" dirty="0" err="1"/>
              <a:t>judkins</a:t>
            </a:r>
            <a:r>
              <a:rPr lang="en-IN" sz="2400" dirty="0"/>
              <a:t> catheter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96507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13B9-42A8-40EF-9C2A-36A36B249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39CF0-D69A-4611-B68F-394909CB6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Q</a:t>
            </a:r>
            <a:r>
              <a:rPr lang="en-IN" sz="2400" dirty="0"/>
              <a:t>uick inflation and deflation time</a:t>
            </a:r>
          </a:p>
          <a:p>
            <a:r>
              <a:rPr lang="en-IN" sz="2400" dirty="0"/>
              <a:t>Conform to complex </a:t>
            </a:r>
            <a:r>
              <a:rPr lang="en-IN" sz="2400" dirty="0" err="1"/>
              <a:t>vasculature,maintaining</a:t>
            </a:r>
            <a:r>
              <a:rPr lang="en-IN" sz="2400" dirty="0"/>
              <a:t> the occlusion or moulding as needed</a:t>
            </a:r>
          </a:p>
          <a:p>
            <a:r>
              <a:rPr lang="en-IN" sz="2400" dirty="0" err="1"/>
              <a:t>Lenghth</a:t>
            </a:r>
            <a:r>
              <a:rPr lang="en-IN" sz="2400" dirty="0"/>
              <a:t> 65- 120 cm and diameter between 20-46 mm</a:t>
            </a:r>
          </a:p>
          <a:p>
            <a:endParaRPr lang="en-IN" sz="2400" dirty="0"/>
          </a:p>
          <a:p>
            <a:pPr marL="0" indent="0">
              <a:buNone/>
            </a:pPr>
            <a:r>
              <a:rPr lang="en-IN" sz="2400" dirty="0"/>
              <a:t> Types of compliant balloons</a:t>
            </a:r>
          </a:p>
          <a:p>
            <a:r>
              <a:rPr lang="en-IN" sz="2400" dirty="0"/>
              <a:t>Reliant balloon from Medtronic</a:t>
            </a:r>
          </a:p>
          <a:p>
            <a:r>
              <a:rPr lang="en-IN" sz="2400" dirty="0"/>
              <a:t>Coda from cook</a:t>
            </a:r>
          </a:p>
          <a:p>
            <a:r>
              <a:rPr lang="en-IN" sz="2400" dirty="0" err="1"/>
              <a:t>Equilizer</a:t>
            </a:r>
            <a:r>
              <a:rPr lang="en-IN" sz="2400" dirty="0"/>
              <a:t> balloon from </a:t>
            </a:r>
            <a:r>
              <a:rPr lang="en-IN" sz="2400" dirty="0" err="1"/>
              <a:t>boston</a:t>
            </a:r>
            <a:r>
              <a:rPr lang="en-IN" sz="2400" dirty="0"/>
              <a:t> scientific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08139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1BAD-B580-4EA7-BDF7-4071759D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1A3F2-0737-4966-B1E0-6427E356C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Useful when vessel size is uncertain</a:t>
            </a:r>
          </a:p>
          <a:p>
            <a:endParaRPr lang="en-IN" sz="2400" dirty="0"/>
          </a:p>
          <a:p>
            <a:r>
              <a:rPr lang="en-IN" sz="2400" dirty="0"/>
              <a:t>Used when multiple lesions are targeted in different sized vessels</a:t>
            </a:r>
          </a:p>
          <a:p>
            <a:endParaRPr lang="en-IN" sz="2400" dirty="0"/>
          </a:p>
          <a:p>
            <a:r>
              <a:rPr lang="en-IN" sz="2400" dirty="0"/>
              <a:t>Once the lesion is open and </a:t>
            </a:r>
            <a:r>
              <a:rPr lang="en-IN" sz="2400" dirty="0" err="1"/>
              <a:t>nitroglycerin</a:t>
            </a:r>
            <a:r>
              <a:rPr lang="en-IN" sz="2400" dirty="0"/>
              <a:t> is given , the vessel may show a larger lumen –second dilation at higher pressure further expand a compliant balloon</a:t>
            </a:r>
          </a:p>
        </p:txBody>
      </p:sp>
    </p:spTree>
    <p:extLst>
      <p:ext uri="{BB962C8B-B14F-4D97-AF65-F5344CB8AC3E}">
        <p14:creationId xmlns:p14="http://schemas.microsoft.com/office/powerpoint/2010/main" val="5652410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ED307-81BA-44FE-9ED9-20BCB03F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B9387B-C7DB-44E9-BCC5-E430F0183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269" y="918196"/>
            <a:ext cx="8014733" cy="5330204"/>
          </a:xfrm>
        </p:spPr>
      </p:pic>
    </p:spTree>
    <p:extLst>
      <p:ext uri="{BB962C8B-B14F-4D97-AF65-F5344CB8AC3E}">
        <p14:creationId xmlns:p14="http://schemas.microsoft.com/office/powerpoint/2010/main" val="29516744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1023-7812-447F-B127-8984F39E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2C0B0-E92E-4D75-9D62-0C493E451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124" y="795131"/>
            <a:ext cx="7329049" cy="5181599"/>
          </a:xfrm>
        </p:spPr>
      </p:pic>
    </p:spTree>
    <p:extLst>
      <p:ext uri="{BB962C8B-B14F-4D97-AF65-F5344CB8AC3E}">
        <p14:creationId xmlns:p14="http://schemas.microsoft.com/office/powerpoint/2010/main" val="1274963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925E1-C1C9-4DF6-A42D-6BB244B13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C3B38-F14F-42BD-913D-24861FAB8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222" y="609600"/>
            <a:ext cx="8094892" cy="5373756"/>
          </a:xfrm>
        </p:spPr>
      </p:pic>
    </p:spTree>
    <p:extLst>
      <p:ext uri="{BB962C8B-B14F-4D97-AF65-F5344CB8AC3E}">
        <p14:creationId xmlns:p14="http://schemas.microsoft.com/office/powerpoint/2010/main" val="4094530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77287-CD7B-4A84-83B8-AA3FD95F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04D01E-5881-4E90-9E0D-5826CFD82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633" y="414953"/>
            <a:ext cx="7756323" cy="5833447"/>
          </a:xfrm>
        </p:spPr>
      </p:pic>
    </p:spTree>
    <p:extLst>
      <p:ext uri="{BB962C8B-B14F-4D97-AF65-F5344CB8AC3E}">
        <p14:creationId xmlns:p14="http://schemas.microsoft.com/office/powerpoint/2010/main" val="8565529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E067-0FFB-4522-80C9-6C4210A4B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3720F2-E660-49C4-81F9-F2B7167CF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923" y="904944"/>
            <a:ext cx="8348868" cy="5343456"/>
          </a:xfrm>
        </p:spPr>
      </p:pic>
    </p:spTree>
    <p:extLst>
      <p:ext uri="{BB962C8B-B14F-4D97-AF65-F5344CB8AC3E}">
        <p14:creationId xmlns:p14="http://schemas.microsoft.com/office/powerpoint/2010/main" val="31348568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DEA3-30B9-4A40-8209-DCA4CF5E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Speciality balloons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EE30A-A5C2-4602-A2E3-F1ADB8604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3267"/>
            <a:ext cx="8596668" cy="3880773"/>
          </a:xfrm>
        </p:spPr>
        <p:txBody>
          <a:bodyPr>
            <a:normAutofit/>
          </a:bodyPr>
          <a:lstStyle/>
          <a:p>
            <a:r>
              <a:rPr lang="en-IN" sz="2400" dirty="0"/>
              <a:t>Small</a:t>
            </a:r>
          </a:p>
          <a:p>
            <a:r>
              <a:rPr lang="en-IN" sz="2400" dirty="0"/>
              <a:t>Plaque modification </a:t>
            </a:r>
          </a:p>
          <a:p>
            <a:r>
              <a:rPr lang="en-IN" sz="2400" dirty="0"/>
              <a:t>Trapping</a:t>
            </a:r>
          </a:p>
          <a:p>
            <a:r>
              <a:rPr lang="en-IN" sz="2400" dirty="0"/>
              <a:t>Ostial flash</a:t>
            </a:r>
          </a:p>
          <a:p>
            <a:r>
              <a:rPr lang="en-IN" sz="2400" dirty="0"/>
              <a:t>Drug coated</a:t>
            </a:r>
          </a:p>
          <a:p>
            <a:r>
              <a:rPr lang="en-IN" sz="2400" dirty="0"/>
              <a:t>Very high pressure</a:t>
            </a:r>
          </a:p>
          <a:p>
            <a:r>
              <a:rPr lang="en-IN" sz="2400" dirty="0"/>
              <a:t>Intra coronary lithotripsy</a:t>
            </a:r>
          </a:p>
        </p:txBody>
      </p:sp>
    </p:spTree>
    <p:extLst>
      <p:ext uri="{BB962C8B-B14F-4D97-AF65-F5344CB8AC3E}">
        <p14:creationId xmlns:p14="http://schemas.microsoft.com/office/powerpoint/2010/main" val="7024617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43874-460F-4B79-B727-BAC7D6C4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Small balloons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CA99-D037-4529-9B22-795454DF5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Nano – 0.85 mm</a:t>
            </a:r>
          </a:p>
          <a:p>
            <a:r>
              <a:rPr lang="en-IN" sz="2400" dirty="0"/>
              <a:t>Sapphire pro -1.0mm</a:t>
            </a:r>
          </a:p>
          <a:p>
            <a:r>
              <a:rPr lang="en-IN" sz="2400" dirty="0" err="1"/>
              <a:t>Ikazuchi</a:t>
            </a:r>
            <a:r>
              <a:rPr lang="en-IN" sz="2400" dirty="0"/>
              <a:t> zero</a:t>
            </a:r>
          </a:p>
          <a:p>
            <a:r>
              <a:rPr lang="en-IN" sz="2400" dirty="0" err="1"/>
              <a:t>Ryurei</a:t>
            </a:r>
            <a:endParaRPr lang="en-IN" sz="2400" dirty="0"/>
          </a:p>
          <a:p>
            <a:r>
              <a:rPr lang="en-IN" sz="2400" dirty="0"/>
              <a:t>Standard balloons- 1.2-1.5 mm</a:t>
            </a:r>
          </a:p>
          <a:p>
            <a:r>
              <a:rPr lang="en-IN" sz="2400" dirty="0"/>
              <a:t>Balloon / microcatheter- threader</a:t>
            </a:r>
          </a:p>
          <a:p>
            <a:r>
              <a:rPr lang="en-IN" sz="2400" dirty="0"/>
              <a:t>Skived tip -glider</a:t>
            </a:r>
          </a:p>
          <a:p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D796-15D3-47E9-9D3C-F1C9262D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034" y="3429000"/>
            <a:ext cx="4285858" cy="248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785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CF718-F191-4BB8-A03A-15993C1B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FC4CE-18BD-4A5C-A85B-3A9980B1C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Used to cross the balloon uncrossable lesions</a:t>
            </a:r>
          </a:p>
          <a:p>
            <a:endParaRPr lang="en-IN" sz="2400" dirty="0"/>
          </a:p>
          <a:p>
            <a:r>
              <a:rPr lang="en-IN" sz="2400" dirty="0"/>
              <a:t>Pass the small balloons across the lesion- rupture the balloon in vessel(</a:t>
            </a:r>
            <a:r>
              <a:rPr lang="en-IN" sz="2400" dirty="0" err="1"/>
              <a:t>granedoplasty</a:t>
            </a:r>
            <a:r>
              <a:rPr lang="en-IN" sz="2400" dirty="0"/>
              <a:t>) – f/b  standard balloon</a:t>
            </a:r>
          </a:p>
          <a:p>
            <a:endParaRPr lang="en-IN" sz="2400" dirty="0"/>
          </a:p>
          <a:p>
            <a:r>
              <a:rPr lang="en-IN" sz="2400" dirty="0"/>
              <a:t>Long </a:t>
            </a:r>
            <a:r>
              <a:rPr lang="en-IN" sz="2400" dirty="0" err="1"/>
              <a:t>lenghth</a:t>
            </a:r>
            <a:r>
              <a:rPr lang="en-IN" sz="2400" dirty="0"/>
              <a:t> – 20mm</a:t>
            </a:r>
          </a:p>
        </p:txBody>
      </p:sp>
    </p:spTree>
    <p:extLst>
      <p:ext uri="{BB962C8B-B14F-4D97-AF65-F5344CB8AC3E}">
        <p14:creationId xmlns:p14="http://schemas.microsoft.com/office/powerpoint/2010/main" val="409008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8C4F3-02D4-4F12-9381-B9318B26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polyethylene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6D7EA-CE6C-4EF5-8569-545D46195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3754"/>
            <a:ext cx="8596668" cy="3880773"/>
          </a:xfrm>
        </p:spPr>
        <p:txBody>
          <a:bodyPr/>
          <a:lstStyle/>
          <a:p>
            <a:r>
              <a:rPr lang="en-US" sz="2800" dirty="0"/>
              <a:t>Stiffness in between polyurethane and Teflon</a:t>
            </a:r>
          </a:p>
          <a:p>
            <a:r>
              <a:rPr lang="en-US" sz="2800" dirty="0"/>
              <a:t>More thrombogenic than polyurethane and PVC</a:t>
            </a:r>
          </a:p>
          <a:p>
            <a:r>
              <a:rPr lang="en-US" sz="2800" dirty="0"/>
              <a:t>Heat mouldability good</a:t>
            </a:r>
          </a:p>
          <a:p>
            <a:r>
              <a:rPr lang="en-IN" sz="2800" dirty="0" err="1"/>
              <a:t>Eg</a:t>
            </a:r>
            <a:r>
              <a:rPr lang="en-IN" sz="2800" dirty="0"/>
              <a:t> -Pigtail angiographic catheters and original </a:t>
            </a:r>
            <a:r>
              <a:rPr lang="en-IN" sz="2800" dirty="0" err="1"/>
              <a:t>judkins</a:t>
            </a:r>
            <a:r>
              <a:rPr lang="en-IN" sz="2800" dirty="0"/>
              <a:t> catheter</a:t>
            </a:r>
            <a:endParaRPr lang="en-US" sz="2800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8959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439DB-C27F-4054-A707-F1491F13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98233-5A6F-4C42-AD4D-0126D799A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Threader – a combination of microcatheter and small balloon</a:t>
            </a:r>
          </a:p>
          <a:p>
            <a:endParaRPr lang="en-IN" sz="2400" dirty="0"/>
          </a:p>
          <a:p>
            <a:r>
              <a:rPr lang="en-IN" sz="2400" dirty="0"/>
              <a:t>Glider- skived tip. Can be advanced through small vessel or stent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ECB53-BBE7-4A97-B8AB-661EB20B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502" y="4100975"/>
            <a:ext cx="5143500" cy="22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394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0602-6261-4829-890F-EE7D26A5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Plaque modification balloons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8A8CC-E88A-45B5-BB1D-93B2A5CC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err="1"/>
              <a:t>Angiosculpt</a:t>
            </a:r>
            <a:endParaRPr lang="en-IN" sz="2400" dirty="0"/>
          </a:p>
          <a:p>
            <a:endParaRPr lang="en-IN" sz="2400" dirty="0"/>
          </a:p>
          <a:p>
            <a:r>
              <a:rPr lang="en-IN" sz="2400" dirty="0"/>
              <a:t>Chocolate</a:t>
            </a:r>
          </a:p>
          <a:p>
            <a:endParaRPr lang="en-IN" sz="2400" dirty="0"/>
          </a:p>
          <a:p>
            <a:r>
              <a:rPr lang="en-IN" sz="2400" dirty="0"/>
              <a:t>Cutting balloon</a:t>
            </a:r>
          </a:p>
        </p:txBody>
      </p:sp>
    </p:spTree>
    <p:extLst>
      <p:ext uri="{BB962C8B-B14F-4D97-AF65-F5344CB8AC3E}">
        <p14:creationId xmlns:p14="http://schemas.microsoft.com/office/powerpoint/2010/main" val="24201656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6E4C-7A90-4B65-B2D9-853975E7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Angiosculpt</a:t>
            </a:r>
            <a:r>
              <a:rPr lang="en-US" dirty="0"/>
              <a:t> balloon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C88E8E-1629-45F9-B63F-F4986A9D8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0849" y="1930400"/>
            <a:ext cx="681618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720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80D0-7E0D-4B9B-A0ED-FAB0BF5A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Chocolate balloon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0ADEA-2CD1-480F-9340-CFF7AFBD6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524" y="2160588"/>
            <a:ext cx="7458989" cy="3881437"/>
          </a:xfrm>
        </p:spPr>
      </p:pic>
    </p:spTree>
    <p:extLst>
      <p:ext uri="{BB962C8B-B14F-4D97-AF65-F5344CB8AC3E}">
        <p14:creationId xmlns:p14="http://schemas.microsoft.com/office/powerpoint/2010/main" val="6991116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FB8F-6DB0-40F8-8115-E9227A04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 balloon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2FD6B4-26A3-40EE-B11B-ECEA32C51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137" y="1930400"/>
            <a:ext cx="7277694" cy="3881437"/>
          </a:xfrm>
        </p:spPr>
      </p:pic>
    </p:spTree>
    <p:extLst>
      <p:ext uri="{BB962C8B-B14F-4D97-AF65-F5344CB8AC3E}">
        <p14:creationId xmlns:p14="http://schemas.microsoft.com/office/powerpoint/2010/main" val="110795058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199A-7348-4CF5-96ED-9C5FA748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Trapping balloons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8F19E268-F36B-4E1E-A740-81B650A76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480" y="2160588"/>
            <a:ext cx="7117077" cy="3881437"/>
          </a:xfrm>
        </p:spPr>
      </p:pic>
    </p:spTree>
    <p:extLst>
      <p:ext uri="{BB962C8B-B14F-4D97-AF65-F5344CB8AC3E}">
        <p14:creationId xmlns:p14="http://schemas.microsoft.com/office/powerpoint/2010/main" val="38547075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1D4B7-2437-41B7-8ABB-9442E12B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Ostial flash balloon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C86BBA-9656-42CC-83D3-C80BFFF85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683027"/>
            <a:ext cx="8255628" cy="4465016"/>
          </a:xfrm>
        </p:spPr>
      </p:pic>
    </p:spTree>
    <p:extLst>
      <p:ext uri="{BB962C8B-B14F-4D97-AF65-F5344CB8AC3E}">
        <p14:creationId xmlns:p14="http://schemas.microsoft.com/office/powerpoint/2010/main" val="7104968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A93B7-BDD1-4B19-937F-2838F04B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Drug coated balloons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65193D5-2F85-445B-A546-2F57CDEB9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612" y="2160588"/>
            <a:ext cx="6776813" cy="3881437"/>
          </a:xfrm>
        </p:spPr>
      </p:pic>
    </p:spTree>
    <p:extLst>
      <p:ext uri="{BB962C8B-B14F-4D97-AF65-F5344CB8AC3E}">
        <p14:creationId xmlns:p14="http://schemas.microsoft.com/office/powerpoint/2010/main" val="326461837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EFC8-8F47-496A-9668-EF157EC5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Very high pressure balloons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340F9-1588-4863-8EA5-8A0146D3C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90" y="2160588"/>
            <a:ext cx="7069058" cy="3881437"/>
          </a:xfrm>
        </p:spPr>
      </p:pic>
    </p:spTree>
    <p:extLst>
      <p:ext uri="{BB962C8B-B14F-4D97-AF65-F5344CB8AC3E}">
        <p14:creationId xmlns:p14="http://schemas.microsoft.com/office/powerpoint/2010/main" val="830606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6B13-4BB5-4611-BE2B-1257FDD4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Intravascular lithotripsy balloons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D42AFF7-BE47-47CC-8A64-CA74C0FF0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162" y="1930400"/>
            <a:ext cx="7450595" cy="4111625"/>
          </a:xfrm>
        </p:spPr>
      </p:pic>
    </p:spTree>
    <p:extLst>
      <p:ext uri="{BB962C8B-B14F-4D97-AF65-F5344CB8AC3E}">
        <p14:creationId xmlns:p14="http://schemas.microsoft.com/office/powerpoint/2010/main" val="385847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BB1A-E0F1-4155-8C3C-E715842A2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Polyvinyl chloride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74DA6-5DE7-439D-8CD6-4DB614FC4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Softest and flexible among all</a:t>
            </a:r>
          </a:p>
          <a:p>
            <a:r>
              <a:rPr lang="en-US" sz="2400" dirty="0"/>
              <a:t>High friction coefficient – spasm</a:t>
            </a:r>
          </a:p>
          <a:p>
            <a:r>
              <a:rPr lang="en-US" sz="2400" dirty="0"/>
              <a:t>Increased </a:t>
            </a:r>
            <a:r>
              <a:rPr lang="en-US" sz="2400" dirty="0" err="1"/>
              <a:t>thrombogenisity</a:t>
            </a:r>
            <a:endParaRPr lang="en-US" sz="2400" dirty="0"/>
          </a:p>
          <a:p>
            <a:r>
              <a:rPr lang="en-US" sz="2400" dirty="0"/>
              <a:t>decreased tensile </a:t>
            </a:r>
            <a:r>
              <a:rPr lang="en-US" sz="2400" dirty="0" err="1"/>
              <a:t>strenghth</a:t>
            </a:r>
            <a:r>
              <a:rPr lang="en-US" sz="2400" dirty="0"/>
              <a:t>(memory)</a:t>
            </a:r>
          </a:p>
          <a:p>
            <a:r>
              <a:rPr lang="en-US" sz="2400" dirty="0"/>
              <a:t>Cant be reformed</a:t>
            </a:r>
          </a:p>
          <a:p>
            <a:r>
              <a:rPr lang="en-US" sz="2400" dirty="0"/>
              <a:t>Most hydrophilic</a:t>
            </a:r>
          </a:p>
          <a:p>
            <a:r>
              <a:rPr lang="en-US" sz="2400" dirty="0"/>
              <a:t>Drugs absorbed-</a:t>
            </a:r>
            <a:r>
              <a:rPr lang="en-US" sz="2400" dirty="0" err="1"/>
              <a:t>NTG,insulin,diazepam,thiopentone</a:t>
            </a:r>
            <a:endParaRPr lang="en-US" sz="2400" dirty="0"/>
          </a:p>
          <a:p>
            <a:r>
              <a:rPr lang="en-US" sz="2400" dirty="0" err="1"/>
              <a:t>Eg</a:t>
            </a:r>
            <a:r>
              <a:rPr lang="en-US" sz="2400" dirty="0"/>
              <a:t>- balloon tip flow directed balloon catheters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1174941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45A5E-7391-432E-BA05-E2E3FC4FFC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/>
              <a:t>Thank you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1E67C-7A1B-411E-ABF7-90281D0B6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886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F0DE-34DC-4CA1-A4C9-2F7206E7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Teflon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BDA56-EAE2-4A8E-B114-B8839E5C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Stiffest</a:t>
            </a:r>
          </a:p>
          <a:p>
            <a:r>
              <a:rPr lang="en-US" sz="2800" dirty="0"/>
              <a:t>Poor memory</a:t>
            </a:r>
          </a:p>
          <a:p>
            <a:r>
              <a:rPr lang="en-US" sz="2800" dirty="0"/>
              <a:t>Low friction coefficient</a:t>
            </a:r>
          </a:p>
          <a:p>
            <a:r>
              <a:rPr lang="en-US" sz="2800" dirty="0" err="1"/>
              <a:t>Eg</a:t>
            </a:r>
            <a:r>
              <a:rPr lang="en-US" sz="2800" dirty="0"/>
              <a:t>- </a:t>
            </a:r>
            <a:r>
              <a:rPr lang="en-US" sz="2800" dirty="0" err="1"/>
              <a:t>brockenbrough</a:t>
            </a:r>
            <a:r>
              <a:rPr lang="en-US" sz="2800" dirty="0"/>
              <a:t> </a:t>
            </a:r>
            <a:r>
              <a:rPr lang="en-US" sz="2800" dirty="0" err="1"/>
              <a:t>catheters,transducer</a:t>
            </a:r>
            <a:r>
              <a:rPr lang="en-US" sz="2800" dirty="0"/>
              <a:t> tip catheter and introducer sheaths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503427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b="1" dirty="0"/>
              <a:t>                  SIZE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758" y="2304775"/>
            <a:ext cx="4724400" cy="387294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FRENCH CATHETER SCALE:</a:t>
            </a:r>
          </a:p>
          <a:p>
            <a:pPr>
              <a:lnSpc>
                <a:spcPct val="160000"/>
              </a:lnSpc>
            </a:pPr>
            <a:r>
              <a:rPr lang="en-US" dirty="0"/>
              <a:t>outer diameter of cylindrical medical instruments.</a:t>
            </a:r>
          </a:p>
          <a:p>
            <a:pPr>
              <a:lnSpc>
                <a:spcPct val="160000"/>
              </a:lnSpc>
              <a:buNone/>
            </a:pPr>
            <a:r>
              <a:rPr lang="en-US" dirty="0"/>
              <a:t>             D(mm) = Fr/3</a:t>
            </a:r>
          </a:p>
          <a:p>
            <a:pPr>
              <a:lnSpc>
                <a:spcPct val="160000"/>
              </a:lnSpc>
            </a:pPr>
            <a:r>
              <a:rPr lang="en-US" dirty="0"/>
              <a:t>Most commonly in adults -- Diagnostic Catheters of 5 – 7 Fr size.</a:t>
            </a:r>
          </a:p>
          <a:p>
            <a:pPr>
              <a:lnSpc>
                <a:spcPct val="160000"/>
              </a:lnSpc>
            </a:pPr>
            <a:r>
              <a:rPr lang="en-US" dirty="0" err="1"/>
              <a:t>Colour</a:t>
            </a:r>
            <a:r>
              <a:rPr lang="en-US" dirty="0"/>
              <a:t> coding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907748"/>
            <a:ext cx="33432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905" y="605942"/>
            <a:ext cx="8305800" cy="14017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Commonly used catheters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298" b="21053"/>
          <a:stretch>
            <a:fillRect/>
          </a:stretch>
        </p:blipFill>
        <p:spPr bwMode="auto">
          <a:xfrm>
            <a:off x="1099933" y="2411896"/>
            <a:ext cx="914399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b="1" dirty="0"/>
              <a:t>           JUDKINS</a:t>
            </a:r>
            <a:endParaRPr lang="en-US" dirty="0"/>
          </a:p>
        </p:txBody>
      </p:sp>
      <p:pic>
        <p:nvPicPr>
          <p:cNvPr id="308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76401"/>
            <a:ext cx="426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9750" y="1776412"/>
            <a:ext cx="45910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6172200" y="4419600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Curve length = distance between P</a:t>
            </a:r>
          </a:p>
          <a:p>
            <a:r>
              <a:rPr lang="en-US" dirty="0"/>
              <a:t>(primary curve) &amp; S (secondary curve)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27B9-C5F7-4E5C-B3D2-7C2C463B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Judkin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E50C-1FBD-4182-B0C8-6EBA9D581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Preformed catheter</a:t>
            </a:r>
          </a:p>
          <a:p>
            <a:r>
              <a:rPr lang="en-US" sz="2800" dirty="0"/>
              <a:t>Primary and secondary curve</a:t>
            </a:r>
          </a:p>
          <a:p>
            <a:r>
              <a:rPr lang="en-US" sz="2800" dirty="0" err="1"/>
              <a:t>Tappered</a:t>
            </a:r>
            <a:r>
              <a:rPr lang="en-US" sz="2800" dirty="0"/>
              <a:t> tip with end hole</a:t>
            </a:r>
          </a:p>
          <a:p>
            <a:r>
              <a:rPr lang="en-US" sz="2800" dirty="0"/>
              <a:t>Designed for femoral route</a:t>
            </a:r>
          </a:p>
          <a:p>
            <a:r>
              <a:rPr lang="en-US" sz="2800" dirty="0"/>
              <a:t>Little manipulation is needed if used from femoral route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2084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E68F-E416-4C66-BA4D-73E315E1B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82BD22-271A-7B45-8EE1-43608B26D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609600"/>
            <a:ext cx="8373456" cy="50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6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47EBF-3CAD-4867-9CAC-66CC791E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Judkins- dimensions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A42E7-FBF2-4613-AE63-586DB05C1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Lenghth</a:t>
            </a:r>
            <a:r>
              <a:rPr lang="en-US" sz="2400" dirty="0"/>
              <a:t> – 100 cm</a:t>
            </a:r>
          </a:p>
          <a:p>
            <a:r>
              <a:rPr lang="en-US" sz="2400" dirty="0"/>
              <a:t>Size-3.5 – 6 by most companies</a:t>
            </a:r>
          </a:p>
          <a:p>
            <a:r>
              <a:rPr lang="en-US" sz="2400" dirty="0"/>
              <a:t>4-7F available(4F is most commonly used)</a:t>
            </a:r>
          </a:p>
          <a:p>
            <a:r>
              <a:rPr lang="en-US" sz="2400" dirty="0"/>
              <a:t>Right radial assess</a:t>
            </a:r>
          </a:p>
          <a:p>
            <a:pPr marL="0" indent="0">
              <a:buNone/>
            </a:pPr>
            <a:r>
              <a:rPr lang="en-US" sz="2400" dirty="0"/>
              <a:t>             0.5 size less for LCA</a:t>
            </a:r>
          </a:p>
          <a:p>
            <a:pPr marL="0" indent="0">
              <a:buNone/>
            </a:pPr>
            <a:r>
              <a:rPr lang="en-US" sz="2400" dirty="0"/>
              <a:t>             1 size larger for RCA</a:t>
            </a:r>
          </a:p>
          <a:p>
            <a:r>
              <a:rPr lang="en-US" sz="2400" dirty="0"/>
              <a:t>In aortic aneurysm heat modification of size 7F to 10F done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558735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Cannulation</a:t>
            </a:r>
            <a:r>
              <a:rPr lang="en-US" dirty="0"/>
              <a:t> of the Left Coronary</a:t>
            </a:r>
            <a:br>
              <a:rPr lang="en-US" dirty="0"/>
            </a:br>
            <a:r>
              <a:rPr lang="en-US" dirty="0" err="1"/>
              <a:t>Ostium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930" y="213360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4757" y="2057400"/>
            <a:ext cx="4191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Cannulation</a:t>
            </a:r>
            <a:r>
              <a:rPr lang="en-US" dirty="0"/>
              <a:t> of the Right Coronary</a:t>
            </a:r>
            <a:br>
              <a:rPr lang="en-US" dirty="0"/>
            </a:br>
            <a:r>
              <a:rPr lang="en-US" dirty="0" err="1"/>
              <a:t>Ostium</a:t>
            </a:r>
            <a:endParaRPr lang="en-US" dirty="0"/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878" y="2037522"/>
            <a:ext cx="9144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Damping and </a:t>
            </a:r>
            <a:r>
              <a:rPr lang="en-US" dirty="0" err="1"/>
              <a:t>Ventricularization</a:t>
            </a:r>
            <a:r>
              <a:rPr lang="en-US" dirty="0"/>
              <a:t> of</a:t>
            </a:r>
            <a:br>
              <a:rPr lang="en-US" dirty="0"/>
            </a:br>
            <a:r>
              <a:rPr lang="en-US" dirty="0"/>
              <a:t>the Pressure Waveform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 fall in overall catheter tip pressure (damping) or a fall in diastolic pressure only (</a:t>
            </a:r>
            <a:r>
              <a:rPr lang="en-US" sz="2800" dirty="0" err="1"/>
              <a:t>ventricularization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  <a:buNone/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Indicates obstruction of the catheter tip or interference with coronary inflow</a:t>
            </a: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5009" y="4927601"/>
            <a:ext cx="8077200" cy="1676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Small vessel</a:t>
            </a:r>
          </a:p>
          <a:p>
            <a:r>
              <a:rPr lang="en-US" dirty="0" err="1"/>
              <a:t>Ostial</a:t>
            </a:r>
            <a:r>
              <a:rPr lang="en-US" dirty="0"/>
              <a:t> Spasm</a:t>
            </a:r>
          </a:p>
          <a:p>
            <a:r>
              <a:rPr lang="en-US" dirty="0"/>
              <a:t>Selective Engagement Of The </a:t>
            </a:r>
            <a:r>
              <a:rPr lang="en-US" dirty="0" err="1"/>
              <a:t>Conus</a:t>
            </a:r>
            <a:r>
              <a:rPr lang="en-US" dirty="0"/>
              <a:t> Branch</a:t>
            </a:r>
          </a:p>
          <a:p>
            <a:r>
              <a:rPr lang="en-US" dirty="0"/>
              <a:t> </a:t>
            </a:r>
            <a:r>
              <a:rPr lang="en-US" dirty="0" err="1"/>
              <a:t>Ostial</a:t>
            </a:r>
            <a:r>
              <a:rPr lang="en-US" dirty="0"/>
              <a:t> </a:t>
            </a:r>
            <a:r>
              <a:rPr lang="en-US" dirty="0" err="1"/>
              <a:t>Stenosis</a:t>
            </a:r>
            <a:r>
              <a:rPr lang="en-US" dirty="0"/>
              <a:t> 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4" y="609600"/>
            <a:ext cx="7248939" cy="41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AMPLATZ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1600201"/>
            <a:ext cx="441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133600"/>
            <a:ext cx="3657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B1FD-E5A8-4D80-A9AF-C2A6060E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</a:t>
            </a:r>
            <a:r>
              <a:rPr lang="en-US" dirty="0" err="1"/>
              <a:t>Amplatz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373E8-953F-469B-B08F-A6004E48D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Pre shaped half circle catheter</a:t>
            </a:r>
          </a:p>
          <a:p>
            <a:r>
              <a:rPr lang="en-US" sz="2800" dirty="0"/>
              <a:t>By </a:t>
            </a:r>
            <a:r>
              <a:rPr lang="en-US" sz="2800" dirty="0" err="1"/>
              <a:t>kurtz</a:t>
            </a:r>
            <a:r>
              <a:rPr lang="en-US" sz="2800" dirty="0"/>
              <a:t> </a:t>
            </a:r>
            <a:r>
              <a:rPr lang="en-US" sz="2800" dirty="0" err="1"/>
              <a:t>amplatz,Austrian</a:t>
            </a:r>
            <a:r>
              <a:rPr lang="en-US" sz="2800" dirty="0"/>
              <a:t> radiologist in 1967</a:t>
            </a:r>
          </a:p>
          <a:p>
            <a:r>
              <a:rPr lang="en-IN" sz="2800" dirty="0"/>
              <a:t>Right and left comes in 3 sizes usually- 1,2,3 with increasing </a:t>
            </a:r>
            <a:r>
              <a:rPr lang="en-IN" sz="2800" dirty="0" err="1"/>
              <a:t>cuvature</a:t>
            </a:r>
            <a:r>
              <a:rPr lang="en-IN" sz="2800" dirty="0"/>
              <a:t> (diameter of tip curve)</a:t>
            </a:r>
          </a:p>
          <a:p>
            <a:r>
              <a:rPr lang="en-IN" sz="2800" dirty="0"/>
              <a:t>Increment of 0.5 size is available for AL</a:t>
            </a:r>
          </a:p>
          <a:p>
            <a:endParaRPr lang="en-IN" sz="2800" dirty="0"/>
          </a:p>
          <a:p>
            <a:r>
              <a:rPr lang="en-IN" sz="2800" dirty="0" err="1"/>
              <a:t>Whle</a:t>
            </a:r>
            <a:r>
              <a:rPr lang="en-IN" sz="2800" dirty="0"/>
              <a:t> engaging the LCA , pushing the catheter causes disengagement and pulling the catheter causes deep engagement of AL due to it’s specific curve</a:t>
            </a:r>
          </a:p>
          <a:p>
            <a:endParaRPr lang="en-IN" sz="28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0018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3A19-3435-4D5D-9BD9-D736B46F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Amplatz</a:t>
            </a:r>
            <a:r>
              <a:rPr lang="en-US" dirty="0"/>
              <a:t> left - use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7ADBA-F82F-4329-9D3C-6FEECA5B8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0001"/>
            <a:ext cx="8596668" cy="3116470"/>
          </a:xfrm>
        </p:spPr>
        <p:txBody>
          <a:bodyPr>
            <a:normAutofit/>
          </a:bodyPr>
          <a:lstStyle/>
          <a:p>
            <a:r>
              <a:rPr lang="en-US" sz="2800" dirty="0"/>
              <a:t>Coronary ostia out of conventional Judkin type – </a:t>
            </a:r>
            <a:r>
              <a:rPr lang="en-US" sz="2800" dirty="0" err="1"/>
              <a:t>eg</a:t>
            </a:r>
            <a:r>
              <a:rPr lang="en-US" sz="2800" dirty="0"/>
              <a:t>- high and posterior origin</a:t>
            </a:r>
          </a:p>
          <a:p>
            <a:r>
              <a:rPr lang="en-US" sz="2800" dirty="0"/>
              <a:t>Can selectively canulate LAD and LCX if LMCA is short</a:t>
            </a:r>
          </a:p>
          <a:p>
            <a:r>
              <a:rPr lang="en-US" sz="2800" dirty="0"/>
              <a:t>Separate origin of LAD and LCX</a:t>
            </a:r>
          </a:p>
          <a:p>
            <a:r>
              <a:rPr lang="en-US" sz="2800" dirty="0"/>
              <a:t>High anterior RCA or shepherd crook’s RCA</a:t>
            </a:r>
            <a:endParaRPr lang="en-IN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6C78B6-41A3-4E38-90BA-37E585EBDB23}"/>
              </a:ext>
            </a:extLst>
          </p:cNvPr>
          <p:cNvSpPr txBox="1">
            <a:spLocks/>
          </p:cNvSpPr>
          <p:nvPr/>
        </p:nvSpPr>
        <p:spPr>
          <a:xfrm>
            <a:off x="677334" y="426720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err="1"/>
              <a:t>Amplatz</a:t>
            </a:r>
            <a:r>
              <a:rPr lang="en-US" dirty="0"/>
              <a:t> right -uses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15EAD-6756-47C5-9B89-A2EC8D674053}"/>
              </a:ext>
            </a:extLst>
          </p:cNvPr>
          <p:cNvSpPr txBox="1"/>
          <p:nvPr/>
        </p:nvSpPr>
        <p:spPr>
          <a:xfrm>
            <a:off x="975167" y="5046872"/>
            <a:ext cx="80010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Abnormal RCA origin –high anterior or inferior origin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317283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MULTIPURPOSE CATHETER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180" y="2133600"/>
            <a:ext cx="4040188" cy="46021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Polyurethane catheter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Single curve with straight tip an end hole and two side holes.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Use: CAG – Both native vessel and graft ,</a:t>
            </a:r>
            <a:r>
              <a:rPr lang="en-US" dirty="0" err="1"/>
              <a:t>Ventriculography</a:t>
            </a:r>
            <a:r>
              <a:rPr lang="en-US" dirty="0"/>
              <a:t> , Right heart catheterization.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MP A-1 : 1 end hole only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MP A-2 : 2side holes ,1end hole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MP B-1 : 1 end hole only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MP B-2: 2 </a:t>
            </a:r>
            <a:r>
              <a:rPr lang="en-US" dirty="0" err="1"/>
              <a:t>sideholes</a:t>
            </a:r>
            <a:r>
              <a:rPr lang="en-US" dirty="0"/>
              <a:t> and an end hole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8383" y="2279374"/>
            <a:ext cx="5226821" cy="384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137F7-A75E-4B7F-A891-97F00F37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402A75D-2DB4-493E-B046-73792C484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33273" r="983" b="34597"/>
          <a:stretch/>
        </p:blipFill>
        <p:spPr>
          <a:xfrm>
            <a:off x="677334" y="748147"/>
            <a:ext cx="8742218" cy="4947516"/>
          </a:xfrm>
        </p:spPr>
      </p:pic>
    </p:spTree>
    <p:extLst>
      <p:ext uri="{BB962C8B-B14F-4D97-AF65-F5344CB8AC3E}">
        <p14:creationId xmlns:p14="http://schemas.microsoft.com/office/powerpoint/2010/main" val="355697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343" y="381000"/>
            <a:ext cx="8596668" cy="13208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CORONARY CATHETERS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42319"/>
            <a:ext cx="2133600" cy="6397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Diagnostic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707482"/>
            <a:ext cx="2133600" cy="3951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Thicker shaft</a:t>
            </a:r>
          </a:p>
          <a:p>
            <a:r>
              <a:rPr lang="en-US" dirty="0"/>
              <a:t>Internal DM</a:t>
            </a:r>
          </a:p>
          <a:p>
            <a:pPr>
              <a:buNone/>
            </a:pPr>
            <a:r>
              <a:rPr lang="en-US" dirty="0"/>
              <a:t>     Smaller</a:t>
            </a:r>
          </a:p>
          <a:p>
            <a:r>
              <a:rPr lang="en-US" dirty="0"/>
              <a:t>Tapering tip</a:t>
            </a:r>
          </a:p>
          <a:p>
            <a:r>
              <a:rPr lang="en-US" dirty="0"/>
              <a:t>Less Reinforced construction ( 2 layers)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31096" y="2067720"/>
            <a:ext cx="2285999" cy="63976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GUIDE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31097" y="2707482"/>
            <a:ext cx="2285999" cy="3951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Thinner shaft</a:t>
            </a:r>
          </a:p>
          <a:p>
            <a:r>
              <a:rPr lang="en-US" dirty="0"/>
              <a:t>Internal DM larger</a:t>
            </a:r>
          </a:p>
          <a:p>
            <a:r>
              <a:rPr lang="en-US" dirty="0"/>
              <a:t>Non tapering tip</a:t>
            </a:r>
          </a:p>
          <a:p>
            <a:r>
              <a:rPr lang="en-US" dirty="0"/>
              <a:t>More Reinforced construction ( 3 layers)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191" y="2682081"/>
            <a:ext cx="3476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46057-FA79-442B-BBD1-50722625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A19817-3759-46CF-8CB4-AFF7F49A8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690" r="-617" b="33284"/>
          <a:stretch/>
        </p:blipFill>
        <p:spPr>
          <a:xfrm>
            <a:off x="940904" y="1230245"/>
            <a:ext cx="7540487" cy="4982816"/>
          </a:xfrm>
        </p:spPr>
      </p:pic>
    </p:spTree>
    <p:extLst>
      <p:ext uri="{BB962C8B-B14F-4D97-AF65-F5344CB8AC3E}">
        <p14:creationId xmlns:p14="http://schemas.microsoft.com/office/powerpoint/2010/main" val="318039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A479D-2A31-47E0-95B2-689965F1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access –advantages and disadvantages</a:t>
            </a:r>
            <a:endParaRPr lang="en-IN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65D1431-4069-4CFB-802D-BB7D03180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928" t="30690" r="-1" b="31126"/>
          <a:stretch/>
        </p:blipFill>
        <p:spPr>
          <a:xfrm>
            <a:off x="556591" y="2067823"/>
            <a:ext cx="4647316" cy="467753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8A61B81-2FE2-48BB-A88D-B94C5D1A1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11" t="30367" r="-1045" b="32559"/>
          <a:stretch/>
        </p:blipFill>
        <p:spPr>
          <a:xfrm>
            <a:off x="5403962" y="2067823"/>
            <a:ext cx="4512623" cy="46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92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768" y="495300"/>
            <a:ext cx="7543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765DF8-42E7-41E9-8011-CD9426BA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6BCB134-0B09-423D-8403-4A4EB1336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764" r="4179" b="34105"/>
          <a:stretch/>
        </p:blipFill>
        <p:spPr>
          <a:xfrm>
            <a:off x="980661" y="1311966"/>
            <a:ext cx="8176591" cy="4730060"/>
          </a:xfrm>
        </p:spPr>
      </p:pic>
    </p:spTree>
    <p:extLst>
      <p:ext uri="{BB962C8B-B14F-4D97-AF65-F5344CB8AC3E}">
        <p14:creationId xmlns:p14="http://schemas.microsoft.com/office/powerpoint/2010/main" val="26487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69E3-F1A6-42B3-8FDD-A3A10EED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catheters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0C0DF-ADCB-4C8C-9C84-D7B2F6C4A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3DRC- three right curve –for </a:t>
            </a:r>
            <a:r>
              <a:rPr lang="en-US" sz="2400" dirty="0" err="1"/>
              <a:t>tortous,bent</a:t>
            </a:r>
            <a:r>
              <a:rPr lang="en-US" sz="2400" dirty="0"/>
              <a:t> anatomy and superior or posterior take off of RCA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Arani</a:t>
            </a:r>
            <a:r>
              <a:rPr lang="en-US" sz="2400" dirty="0"/>
              <a:t> – </a:t>
            </a:r>
          </a:p>
          <a:p>
            <a:r>
              <a:rPr lang="en-US" sz="2400" dirty="0"/>
              <a:t>Double angle 90 degree curve sits on ascending aorta in s configuration and is therefore useful for RCA with horizontal take off and </a:t>
            </a:r>
            <a:r>
              <a:rPr lang="en-US" sz="2400" dirty="0" err="1"/>
              <a:t>shephered</a:t>
            </a:r>
            <a:r>
              <a:rPr lang="en-US" sz="2400" dirty="0"/>
              <a:t> crook RCA</a:t>
            </a:r>
          </a:p>
          <a:p>
            <a:r>
              <a:rPr lang="en-US" sz="2400" dirty="0"/>
              <a:t>Primary and secondary curves provide two contact points on the opposite side of aorta thus providing tremendous back up support</a:t>
            </a:r>
            <a:endParaRPr lang="en-IN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AF81C-92BE-4324-A404-C41583CA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524" y="609600"/>
            <a:ext cx="2288468" cy="2249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310B5-AF08-426D-9E27-F7C813F8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3089138"/>
            <a:ext cx="2664912" cy="36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36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366C-9105-4828-9FB2-CA7574A6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9C8B7-A8B1-4CB0-8244-955C563B7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XBR and XBRCA – new catheters developed specifically for the inferior and superior take off of RCA respectively </a:t>
            </a:r>
          </a:p>
          <a:p>
            <a:endParaRPr lang="en-US" sz="2800" dirty="0"/>
          </a:p>
          <a:p>
            <a:r>
              <a:rPr lang="en-US" sz="2800" dirty="0"/>
              <a:t>El-Gamal – pre shaped catheter with improved distal end portion for accessing bypass grafts and more precise access of RCA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126179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1977-34B4-496E-A710-995FE572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Saphenous Vein and Arterial Grafts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CF041-2208-4E68-9640-82A59F44E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52" y="1661826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A-</a:t>
            </a:r>
            <a:r>
              <a:rPr lang="en-US" sz="2400" dirty="0" err="1"/>
              <a:t>dRCA</a:t>
            </a:r>
            <a:r>
              <a:rPr lang="en-US" sz="2400" dirty="0"/>
              <a:t> / </a:t>
            </a:r>
            <a:r>
              <a:rPr lang="en-US" sz="2400" dirty="0" err="1"/>
              <a:t>dLCX</a:t>
            </a:r>
            <a:r>
              <a:rPr lang="en-US" sz="2400" dirty="0"/>
              <a:t> (in L dominant system)</a:t>
            </a:r>
          </a:p>
          <a:p>
            <a:r>
              <a:rPr lang="en-US" sz="2400" dirty="0"/>
              <a:t>B- LAD</a:t>
            </a:r>
          </a:p>
          <a:p>
            <a:r>
              <a:rPr lang="en-US" sz="2400" dirty="0"/>
              <a:t>C- Diagonal</a:t>
            </a:r>
          </a:p>
          <a:p>
            <a:r>
              <a:rPr lang="en-US" sz="2400" dirty="0"/>
              <a:t>D- LCX/OM/RI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Right coronary grafts from right anterior surface and left coronary grafts from left anterior surface</a:t>
            </a:r>
          </a:p>
          <a:p>
            <a:r>
              <a:rPr lang="en-US" sz="2400" dirty="0"/>
              <a:t>Ring markers </a:t>
            </a:r>
            <a:endParaRPr lang="en-I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90BD3-0E92-4A38-B14E-81244C70A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9512"/>
          <a:stretch>
            <a:fillRect/>
          </a:stretch>
        </p:blipFill>
        <p:spPr bwMode="auto">
          <a:xfrm>
            <a:off x="6748670" y="1199322"/>
            <a:ext cx="350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2911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0795-E413-41DD-9FC8-253C9CFE0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Catheter selection for grafts</a:t>
            </a:r>
            <a:endParaRPr lang="en-I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9737D4-D3D0-4488-A62A-0E1E6C40B35E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Right Grafts</a:t>
            </a:r>
          </a:p>
          <a:p>
            <a:pPr>
              <a:buNone/>
            </a:pPr>
            <a:r>
              <a:rPr lang="en-US" dirty="0"/>
              <a:t>    – Primary choice - MP</a:t>
            </a:r>
          </a:p>
          <a:p>
            <a:pPr>
              <a:buNone/>
            </a:pPr>
            <a:r>
              <a:rPr lang="en-US" dirty="0"/>
              <a:t>    – Alternative – JR , RCB , AL</a:t>
            </a:r>
          </a:p>
          <a:p>
            <a:r>
              <a:rPr lang="en-US" b="1" dirty="0"/>
              <a:t>Left Grafts :</a:t>
            </a:r>
          </a:p>
          <a:p>
            <a:pPr>
              <a:buNone/>
            </a:pPr>
            <a:r>
              <a:rPr lang="en-US" dirty="0"/>
              <a:t>     – Primary Choice – JR4 , AL1</a:t>
            </a:r>
          </a:p>
          <a:p>
            <a:pPr>
              <a:buNone/>
            </a:pPr>
            <a:r>
              <a:rPr lang="en-US" dirty="0"/>
              <a:t>     – Upward trajectory may require - special LCB , IMA</a:t>
            </a:r>
          </a:p>
          <a:p>
            <a:pPr>
              <a:buNone/>
            </a:pPr>
            <a:r>
              <a:rPr lang="en-US" dirty="0"/>
              <a:t>     – More anterior origin – AL ,LCB,MP</a:t>
            </a:r>
          </a:p>
        </p:txBody>
      </p:sp>
    </p:spTree>
    <p:extLst>
      <p:ext uri="{BB962C8B-B14F-4D97-AF65-F5344CB8AC3E}">
        <p14:creationId xmlns:p14="http://schemas.microsoft.com/office/powerpoint/2010/main" val="131909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EB97-B559-4D8B-95F7-CE91B8AA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Bypass catheters</a:t>
            </a:r>
            <a:endParaRPr lang="en-I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E07C151-484F-4C62-A3FE-3117A0A7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393430" cy="41847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RCB</a:t>
            </a:r>
          </a:p>
          <a:p>
            <a:r>
              <a:rPr lang="en-US" sz="2800" dirty="0"/>
              <a:t>Resembles JR4 with a tip curved &gt;90 degree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  <a:r>
              <a:rPr lang="en-US" sz="2800" b="1" dirty="0"/>
              <a:t>LCB</a:t>
            </a:r>
          </a:p>
          <a:p>
            <a:r>
              <a:rPr lang="en-US" sz="2800" dirty="0"/>
              <a:t>Primary curve similar  to JR4 (90 </a:t>
            </a:r>
            <a:r>
              <a:rPr lang="en-US" sz="2800" dirty="0" err="1"/>
              <a:t>degreee</a:t>
            </a:r>
            <a:r>
              <a:rPr lang="en-US" sz="2800" dirty="0"/>
              <a:t>)</a:t>
            </a:r>
          </a:p>
          <a:p>
            <a:r>
              <a:rPr lang="en-US" sz="2800" dirty="0"/>
              <a:t>more secondary curve(70 degree)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19E3B-0B8A-43A1-B909-D8993720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7620" y="1524780"/>
            <a:ext cx="35147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3918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97C32-7581-4ED7-B048-F61E4A72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LIMA and  RIMA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EA8FC-969F-4DCC-A194-8857313EB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436" y="1634836"/>
            <a:ext cx="5181599" cy="4407189"/>
          </a:xfrm>
        </p:spPr>
      </p:pic>
    </p:spTree>
    <p:extLst>
      <p:ext uri="{BB962C8B-B14F-4D97-AF65-F5344CB8AC3E}">
        <p14:creationId xmlns:p14="http://schemas.microsoft.com/office/powerpoint/2010/main" val="304516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D1E1B-0C69-456A-9EC9-568ADC25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             CHARACTERISTICS OF</a:t>
            </a:r>
            <a:br>
              <a:rPr lang="en-US" sz="3600" dirty="0"/>
            </a:br>
            <a:r>
              <a:rPr lang="en-US" sz="3600" dirty="0"/>
              <a:t>              AN IDEAL CATHETER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B80F5-1893-4988-A1BC-E1FD3A8AC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just">
              <a:lnSpc>
                <a:spcPct val="120000"/>
              </a:lnSpc>
            </a:pPr>
            <a:r>
              <a:rPr lang="en-US" sz="2400" dirty="0"/>
              <a:t>Better torque control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 increase the outer diameter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 reinforced construction</a:t>
            </a:r>
          </a:p>
          <a:p>
            <a:pPr marL="514350" indent="-514350" algn="just">
              <a:lnSpc>
                <a:spcPct val="120000"/>
              </a:lnSpc>
            </a:pPr>
            <a:r>
              <a:rPr lang="en-US" sz="2400" dirty="0" err="1"/>
              <a:t>Pushability</a:t>
            </a:r>
            <a:endParaRPr lang="en-US" sz="24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increase the outer diameter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stiffer material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decreases overall part length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30928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Internal mammary catheter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206963"/>
            <a:ext cx="4495800" cy="360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56634" y="2299880"/>
            <a:ext cx="4119034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/>
              <a:t>Same as JR4 except for</a:t>
            </a:r>
          </a:p>
          <a:p>
            <a:r>
              <a:rPr lang="en-US" sz="3600" dirty="0"/>
              <a:t>tighter primary curve (80degree) and</a:t>
            </a:r>
          </a:p>
          <a:p>
            <a:r>
              <a:rPr lang="en-US" sz="3600" dirty="0"/>
              <a:t>longer tip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A8A3-6834-4DAE-A258-D780277C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 canulation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9985BF-F2C8-4874-B06F-B688AA60A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2982" y="1399310"/>
            <a:ext cx="6525491" cy="4752108"/>
          </a:xfrm>
        </p:spPr>
      </p:pic>
    </p:spTree>
    <p:extLst>
      <p:ext uri="{BB962C8B-B14F-4D97-AF65-F5344CB8AC3E}">
        <p14:creationId xmlns:p14="http://schemas.microsoft.com/office/powerpoint/2010/main" val="2672675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45D36-54D5-4638-8245-D6A08089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1D0B70-8871-4BDC-B462-A436C2D5B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30690" r="-1116" b="32300"/>
          <a:stretch/>
        </p:blipFill>
        <p:spPr>
          <a:xfrm>
            <a:off x="774316" y="609600"/>
            <a:ext cx="8355829" cy="4989080"/>
          </a:xfrm>
        </p:spPr>
      </p:pic>
    </p:spTree>
    <p:extLst>
      <p:ext uri="{BB962C8B-B14F-4D97-AF65-F5344CB8AC3E}">
        <p14:creationId xmlns:p14="http://schemas.microsoft.com/office/powerpoint/2010/main" val="1711882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269A-92DE-43ED-82EB-4739848C5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</a:t>
            </a:r>
            <a:r>
              <a:rPr lang="en-US" dirty="0" err="1"/>
              <a:t>influenzing</a:t>
            </a:r>
            <a:r>
              <a:rPr lang="en-US" dirty="0"/>
              <a:t> catheter selection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1C28C-CA47-405A-9B7F-47CEC04A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152" y="1488613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Height </a:t>
            </a:r>
          </a:p>
          <a:p>
            <a:r>
              <a:rPr lang="en-US" sz="2400" dirty="0"/>
              <a:t>Weight</a:t>
            </a:r>
          </a:p>
          <a:p>
            <a:r>
              <a:rPr lang="en-US" sz="2400" dirty="0"/>
              <a:t>Anatomy of aorta</a:t>
            </a:r>
          </a:p>
          <a:p>
            <a:r>
              <a:rPr lang="en-US" sz="2400" dirty="0"/>
              <a:t>Age</a:t>
            </a:r>
          </a:p>
          <a:p>
            <a:r>
              <a:rPr lang="en-US" sz="2400" dirty="0"/>
              <a:t>Access</a:t>
            </a:r>
          </a:p>
          <a:p>
            <a:r>
              <a:rPr lang="en-US" sz="2400" dirty="0"/>
              <a:t>Native vessel /grafts</a:t>
            </a:r>
          </a:p>
          <a:p>
            <a:r>
              <a:rPr lang="en-US" sz="2400" dirty="0"/>
              <a:t>Target vessels</a:t>
            </a:r>
          </a:p>
          <a:p>
            <a:r>
              <a:rPr lang="en-US" sz="2400" dirty="0"/>
              <a:t>ACS vs Elective</a:t>
            </a:r>
          </a:p>
          <a:p>
            <a:r>
              <a:rPr lang="en-US" sz="2400" dirty="0"/>
              <a:t>operator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663296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58CD-EA3E-4D12-BBE2-05FD8B8E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7C6546-ABA5-5148-8B39-146A0BC47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9" t="28847" r="-5410" b="33283"/>
          <a:stretch/>
        </p:blipFill>
        <p:spPr>
          <a:xfrm>
            <a:off x="1080654" y="876102"/>
            <a:ext cx="7259781" cy="55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9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271C-883F-4341-9516-D28D7450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1DFCF9-CE46-D34A-BD8F-B3BEB1700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10" t="30690" r="-616" b="33038"/>
          <a:stretch/>
        </p:blipFill>
        <p:spPr>
          <a:xfrm>
            <a:off x="900545" y="803563"/>
            <a:ext cx="7093528" cy="52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33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03E7-EED5-4C7B-BFE5-E23939EE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aorta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72D11E-F66F-42B3-8020-EA14729138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091" y="1731818"/>
            <a:ext cx="7218218" cy="428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7244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66CF-BCC7-4855-A944-98075BEC0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Guide wires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A1D57-347F-4A21-94A8-B9E95DFF2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89443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5174C-2542-4C9F-A867-C4803EA2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guide wire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536DB-B632-44EE-9711-BE69DC80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Wide range of guidewires with similar properties</a:t>
            </a:r>
          </a:p>
          <a:p>
            <a:endParaRPr lang="en-US" sz="2800" dirty="0"/>
          </a:p>
          <a:p>
            <a:r>
              <a:rPr lang="en-US" sz="2800" dirty="0"/>
              <a:t>Functions</a:t>
            </a:r>
          </a:p>
          <a:p>
            <a:pPr marL="0" indent="0">
              <a:buNone/>
            </a:pPr>
            <a:r>
              <a:rPr lang="en-US" sz="2800" dirty="0"/>
              <a:t>             access lesion</a:t>
            </a:r>
          </a:p>
          <a:p>
            <a:pPr marL="0" indent="0">
              <a:buNone/>
            </a:pPr>
            <a:r>
              <a:rPr lang="en-US" sz="2800" dirty="0"/>
              <a:t>             cross lesion</a:t>
            </a:r>
          </a:p>
          <a:p>
            <a:pPr marL="0" indent="0">
              <a:buNone/>
            </a:pPr>
            <a:r>
              <a:rPr lang="en-US" sz="2800" dirty="0"/>
              <a:t>             change vessel anatomy</a:t>
            </a:r>
          </a:p>
          <a:p>
            <a:pPr marL="0" indent="0">
              <a:buNone/>
            </a:pPr>
            <a:r>
              <a:rPr lang="en-US" sz="2800" dirty="0"/>
              <a:t>             device support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806274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12ED-BC76-45DE-98D6-C06D7CDE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PROPERTIES OF AN IDEAL GUIDEWIRE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9F758-E323-4D4A-A9F2-D46A91C35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>
                <a:effectLst/>
              </a:rPr>
              <a:t>Push transmission or steerability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 Ability of a guidewire tip to be delivered to the desired position in a vessel.</a:t>
            </a:r>
          </a:p>
          <a:p>
            <a:pPr marL="0" indent="0">
              <a:buFont typeface="Wingdings" pitchFamily="2" charset="2"/>
              <a:buNone/>
            </a:pPr>
            <a:endParaRPr lang="en-US" sz="2800" b="1" dirty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800" b="1" dirty="0">
                <a:effectLst/>
              </a:rPr>
              <a:t>Torque transmission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Ability to transmit rotational forces from operators hand to the tip of guidewire.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Increased core thickness increases </a:t>
            </a:r>
            <a:r>
              <a:rPr lang="en-US" sz="2800" dirty="0" err="1">
                <a:effectLst/>
              </a:rPr>
              <a:t>torquability</a:t>
            </a:r>
            <a:r>
              <a:rPr lang="en-US" sz="2800" dirty="0">
                <a:effectLst/>
              </a:rPr>
              <a:t>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67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6B6A-DA80-479A-A548-F1AF5F5D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7F0FC-8732-479A-8EED-92C4FFF1E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</a:pPr>
            <a:r>
              <a:rPr lang="en-US" sz="2400" dirty="0"/>
              <a:t>Flexibility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increase the outer diameter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increases overall part length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 material with less modulus of elasticity</a:t>
            </a:r>
          </a:p>
          <a:p>
            <a:pPr marL="514350" indent="-514350" algn="just">
              <a:lnSpc>
                <a:spcPct val="120000"/>
              </a:lnSpc>
            </a:pPr>
            <a:r>
              <a:rPr lang="en-US" sz="2400" dirty="0"/>
              <a:t>Trackability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dirty="0"/>
              <a:t>             ease with which catheter follows a guide wire in a blood vessel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8002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778A-B36B-432C-9EBA-D9A0592E4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9F870-E159-440A-ADE9-5071ADB46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1593273"/>
            <a:ext cx="8387310" cy="4793672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>
                <a:effectLst/>
              </a:rPr>
              <a:t>Trackability: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Ability to advance interventional devices on the guidewire.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b="1" dirty="0">
                <a:effectLst/>
              </a:rPr>
              <a:t>Flexibility:</a:t>
            </a:r>
            <a:r>
              <a:rPr lang="en-US" sz="2800" dirty="0">
                <a:effectLst/>
              </a:rPr>
              <a:t> 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Ability to bend with direct pressure.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Minimize vascular trauma.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b="1" dirty="0">
                <a:effectLst/>
              </a:rPr>
              <a:t>Tip  elasticity</a:t>
            </a:r>
            <a:r>
              <a:rPr lang="en-US" sz="2800" b="1" dirty="0">
                <a:solidFill>
                  <a:srgbClr val="FFFF00"/>
                </a:solidFill>
                <a:effectLst/>
              </a:rPr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 Shape memory retention of the distal tip throughout the entire procedure.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2059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A72D-F0E9-49DF-9388-07FECB9A4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25716-DF53-4D52-9647-E13842AA4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1098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400" b="1" dirty="0">
                <a:effectLst/>
              </a:rPr>
              <a:t>Tip visibility and markers: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>
                <a:effectLst/>
              </a:rPr>
              <a:t>Allows for visualization of distal tip in the vessel lumen. 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>
                <a:effectLst/>
              </a:rPr>
              <a:t>Help in estimation of lesion length and choosing length of balloon catheters and stents. </a:t>
            </a:r>
          </a:p>
          <a:p>
            <a:pPr marL="0" indent="0">
              <a:buFont typeface="Wingdings" pitchFamily="2" charset="2"/>
              <a:buNone/>
            </a:pPr>
            <a:endParaRPr lang="en-US" sz="2400" dirty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ffectLst/>
              </a:rPr>
              <a:t>Durability of the wire:</a:t>
            </a:r>
            <a:r>
              <a:rPr lang="en-US" sz="2400" dirty="0">
                <a:effectLst/>
              </a:rPr>
              <a:t> kink resistance(wire can be used for multiple lesions)</a:t>
            </a:r>
          </a:p>
          <a:p>
            <a:pPr marL="0" indent="0">
              <a:buFont typeface="Wingdings" pitchFamily="2" charset="2"/>
              <a:buNone/>
            </a:pPr>
            <a:endParaRPr lang="en-US" sz="2400" dirty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ffectLst/>
              </a:rPr>
              <a:t>Tactile feedback:</a:t>
            </a:r>
            <a:r>
              <a:rPr lang="en-US" sz="2400" dirty="0">
                <a:effectLst/>
              </a:rPr>
              <a:t>  feel of the wire tip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68101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8EFE-1DA7-4882-A995-28263B700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2442F-E137-4759-B38A-A79625D0B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800" b="1" dirty="0">
                <a:effectLst/>
              </a:rPr>
              <a:t>Prolapse tendency: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Tendency of the guidewire</a:t>
            </a:r>
            <a:r>
              <a:rPr lang="en-US" sz="2800" dirty="0"/>
              <a:t> </a:t>
            </a:r>
            <a:r>
              <a:rPr lang="en-US" sz="2800" dirty="0">
                <a:effectLst/>
              </a:rPr>
              <a:t>tip to kink once passed into a vessel. 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Common with floppy tip guidewires 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Problem when lesions are very tight or lesions are in angulated vessels. </a:t>
            </a:r>
          </a:p>
          <a:p>
            <a:pPr marL="0" indent="0">
              <a:buFont typeface="Wingdings" pitchFamily="2" charset="2"/>
              <a:buNone/>
            </a:pPr>
            <a:r>
              <a:rPr lang="en-US" sz="2800" dirty="0">
                <a:effectLst/>
              </a:rPr>
              <a:t>After crossing the lesion, beneficial –reduces the possibility of guide wire trauma to distal vessel</a:t>
            </a:r>
          </a:p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363844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02A7-206E-40A2-B1ED-12D68470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COMPONENTS OF GUIDEWIRE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C3B26-2E44-4BEB-B259-B2300134F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800" dirty="0">
                <a:effectLst/>
              </a:rPr>
              <a:t>Central core composed of stainless steel or nitinol.</a:t>
            </a:r>
          </a:p>
          <a:p>
            <a:pPr marL="0" indent="0">
              <a:buFont typeface="Wingdings" pitchFamily="2" charset="2"/>
              <a:buNone/>
            </a:pPr>
            <a:endParaRPr lang="en-US" sz="2800" dirty="0">
              <a:effectLst/>
            </a:endParaRPr>
          </a:p>
          <a:p>
            <a:pPr marL="0" indent="0"/>
            <a:r>
              <a:rPr lang="en-US" sz="2800" dirty="0">
                <a:effectLst/>
              </a:rPr>
              <a:t>Distal tip – made of stainless steel /platinum/tungsten</a:t>
            </a:r>
          </a:p>
          <a:p>
            <a:pPr marL="0" indent="0">
              <a:buFont typeface="Wingdings" pitchFamily="2" charset="2"/>
              <a:buNone/>
            </a:pPr>
            <a:endParaRPr lang="en-US" sz="2800" dirty="0">
              <a:effectLst/>
            </a:endParaRPr>
          </a:p>
          <a:p>
            <a:pPr marL="0" indent="0"/>
            <a:r>
              <a:rPr lang="en-US" sz="2800" dirty="0">
                <a:effectLst/>
              </a:rPr>
              <a:t>Coating -Silicone, </a:t>
            </a:r>
            <a:r>
              <a:rPr lang="en-US" sz="2800" dirty="0" err="1">
                <a:effectLst/>
              </a:rPr>
              <a:t>Polytetrafluroethylene</a:t>
            </a:r>
            <a:r>
              <a:rPr lang="en-US" sz="2800" dirty="0">
                <a:effectLst/>
              </a:rPr>
              <a:t> (PTFE) or hydrophilic substances 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09696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61155-58C0-40FB-A88A-1AF63E02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of a guidewire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A44535-7E41-4782-B6D3-97A4F048DD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6204" y="1614849"/>
            <a:ext cx="5373760" cy="21812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48EF65-AEFA-4046-9DF9-E6073BFD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808" y="4166322"/>
            <a:ext cx="6467475" cy="1933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2645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6E24-E743-4BD9-8CDB-EB8900D84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3129F7-C9A6-4818-BD88-09975348BF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0571" y="990600"/>
            <a:ext cx="5676900" cy="2438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07EF6-C19D-4A8B-91FB-F2244F7ED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636" y="3532188"/>
            <a:ext cx="5029200" cy="2790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A5245-5679-4783-8424-863F0331996B}"/>
              </a:ext>
            </a:extLst>
          </p:cNvPr>
          <p:cNvSpPr txBox="1"/>
          <p:nvPr/>
        </p:nvSpPr>
        <p:spPr>
          <a:xfrm>
            <a:off x="462550" y="4327435"/>
            <a:ext cx="45131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Longer taper- facilitates </a:t>
            </a:r>
            <a:r>
              <a:rPr lang="en-US" sz="2400" dirty="0" err="1"/>
              <a:t>tracking,less</a:t>
            </a:r>
            <a:r>
              <a:rPr lang="en-US" sz="2400" dirty="0"/>
              <a:t> support</a:t>
            </a:r>
          </a:p>
          <a:p>
            <a:endParaRPr lang="en-US" sz="2400" dirty="0"/>
          </a:p>
          <a:p>
            <a:r>
              <a:rPr lang="en-US" sz="2400" dirty="0"/>
              <a:t>Shorter taper –greater support at expense of prolapse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77697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E3EF-358B-4838-B601-1722A6F9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74D3C-2671-4246-8070-921714F22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31FEE6-FF4F-4E33-9583-B631AC49A836}"/>
              </a:ext>
            </a:extLst>
          </p:cNvPr>
          <p:cNvSpPr>
            <a:spLocks noGrp="1" noRot="1" noChangeArrowheads="1"/>
          </p:cNvSpPr>
          <p:nvPr/>
        </p:nvSpPr>
        <p:spPr bwMode="auto">
          <a:xfrm>
            <a:off x="677334" y="609600"/>
            <a:ext cx="8229600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9pPr>
          </a:lstStyle>
          <a:p>
            <a:r>
              <a:rPr lang="en-US" sz="4800" dirty="0"/>
              <a:t>Core material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EEE750D-C7A1-4180-894A-DA5BCF5EF024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77334" y="1935162"/>
            <a:ext cx="4038600" cy="4525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rgbClr val="FF0000"/>
                </a:solidFill>
              </a:rPr>
              <a:t>Stainless steel</a:t>
            </a:r>
          </a:p>
          <a:p>
            <a:pPr marL="0" indent="0"/>
            <a:r>
              <a:rPr lang="en-US" dirty="0"/>
              <a:t>Strong</a:t>
            </a:r>
          </a:p>
          <a:p>
            <a:pPr marL="0" indent="0"/>
            <a:r>
              <a:rPr lang="en-US" dirty="0"/>
              <a:t>Flexible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Better </a:t>
            </a:r>
            <a:r>
              <a:rPr lang="en-US" dirty="0" err="1"/>
              <a:t>torqueability</a:t>
            </a:r>
            <a:endParaRPr lang="en-US" dirty="0"/>
          </a:p>
          <a:p>
            <a:pPr marL="0" indent="0"/>
            <a:r>
              <a:rPr lang="en-US" dirty="0"/>
              <a:t>Greater tactile feedback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40634A0-B2CF-43FE-879F-53A0C88C40E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868334" y="1935162"/>
            <a:ext cx="4038600" cy="4525963"/>
          </a:xfrm>
          <a:prstGeom prst="rect">
            <a:avLst/>
          </a:prstGeom>
          <a:noFill/>
          <a:ln w="9525" cap="flat" algn="ctr">
            <a:noFill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cs typeface="Arial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b="1" dirty="0" err="1">
                <a:solidFill>
                  <a:srgbClr val="FF0000"/>
                </a:solidFill>
              </a:rPr>
              <a:t>Nitinol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Elastic</a:t>
            </a:r>
          </a:p>
          <a:p>
            <a:r>
              <a:rPr lang="en-US" dirty="0"/>
              <a:t>No shape retention when bend</a:t>
            </a:r>
          </a:p>
          <a:p>
            <a:r>
              <a:rPr lang="en-US" dirty="0"/>
              <a:t>Less </a:t>
            </a:r>
            <a:r>
              <a:rPr lang="en-US" dirty="0" err="1"/>
              <a:t>torqueability</a:t>
            </a:r>
            <a:endParaRPr lang="en-US" dirty="0"/>
          </a:p>
          <a:p>
            <a:r>
              <a:rPr lang="en-US" dirty="0"/>
              <a:t>Less tactile feedback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9244B-7D0B-4441-A36A-6B1FA3EC6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34" y="2392362"/>
            <a:ext cx="3657600" cy="3429000"/>
          </a:xfrm>
          <a:prstGeom prst="rect">
            <a:avLst/>
          </a:prstGeom>
          <a:solidFill>
            <a:srgbClr val="00B050">
              <a:alpha val="39000"/>
            </a:srgbClr>
          </a:solidFill>
          <a:ln w="9525" cap="flat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9pPr>
          </a:lstStyle>
          <a:p>
            <a:pPr eaLnBrk="0" hangingPunct="0">
              <a:buSzPct val="100000"/>
            </a:pP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D12741-1456-4CCA-8D64-307F42474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134" y="2392362"/>
            <a:ext cx="4038600" cy="3352800"/>
          </a:xfrm>
          <a:prstGeom prst="rect">
            <a:avLst/>
          </a:prstGeom>
          <a:solidFill>
            <a:srgbClr val="92D050">
              <a:alpha val="34999"/>
            </a:srgbClr>
          </a:solidFill>
          <a:ln w="9525" cap="flat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9pPr>
          </a:lstStyle>
          <a:p>
            <a:pPr eaLnBrk="0" hangingPunct="0">
              <a:buSzPct val="100000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443151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E5ECC-6A64-422F-95A7-94C29474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style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AB2D44-A4A7-4B63-8190-9A29F964AA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23231" y="2453481"/>
            <a:ext cx="6505575" cy="3295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7378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9B76-4F41-4AFD-9DAB-4A342924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coils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48971-C55B-4C70-BDEB-E6C52B08B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603514"/>
            <a:ext cx="8503575" cy="4438512"/>
          </a:xfrm>
        </p:spPr>
      </p:pic>
    </p:spTree>
    <p:extLst>
      <p:ext uri="{BB962C8B-B14F-4D97-AF65-F5344CB8AC3E}">
        <p14:creationId xmlns:p14="http://schemas.microsoft.com/office/powerpoint/2010/main" val="1389153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77E1-5B68-4C0C-90A4-902894D42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17DE12-0DAA-48F0-BDE0-F5867FCC6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128" y="1590262"/>
            <a:ext cx="8704175" cy="4451764"/>
          </a:xfrm>
        </p:spPr>
      </p:pic>
    </p:spTree>
    <p:extLst>
      <p:ext uri="{BB962C8B-B14F-4D97-AF65-F5344CB8AC3E}">
        <p14:creationId xmlns:p14="http://schemas.microsoft.com/office/powerpoint/2010/main" val="198954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EF8D-8743-4259-AC0F-F83AB95D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29A56-8823-48C1-8C00-B2532EAEB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2573"/>
            <a:ext cx="8596668" cy="3880773"/>
          </a:xfrm>
        </p:spPr>
        <p:txBody>
          <a:bodyPr>
            <a:normAutofit fontScale="25000" lnSpcReduction="20000"/>
          </a:bodyPr>
          <a:lstStyle/>
          <a:p>
            <a:pPr marL="514350" indent="-514350" algn="just">
              <a:lnSpc>
                <a:spcPct val="120000"/>
              </a:lnSpc>
            </a:pPr>
            <a:r>
              <a:rPr lang="en-US" sz="9600" dirty="0"/>
              <a:t>Radio-opacity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9600" dirty="0"/>
              <a:t>        bismuth </a:t>
            </a:r>
            <a:r>
              <a:rPr lang="en-US" sz="9600" dirty="0" err="1"/>
              <a:t>subcarbonate</a:t>
            </a:r>
            <a:r>
              <a:rPr lang="en-US" sz="9600" dirty="0"/>
              <a:t>/oxychloride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9600" dirty="0"/>
              <a:t>        barium sulfate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9600" dirty="0"/>
              <a:t>        tungsten</a:t>
            </a:r>
          </a:p>
          <a:p>
            <a:pPr marL="514350" indent="-514350" algn="just">
              <a:lnSpc>
                <a:spcPct val="120000"/>
              </a:lnSpc>
            </a:pPr>
            <a:r>
              <a:rPr lang="en-US" sz="9600" dirty="0"/>
              <a:t>Atraumatic tip</a:t>
            </a:r>
          </a:p>
          <a:p>
            <a:pPr marL="514350" indent="-514350" algn="just">
              <a:lnSpc>
                <a:spcPct val="120000"/>
              </a:lnSpc>
            </a:pPr>
            <a:r>
              <a:rPr lang="en-US" sz="9600" dirty="0"/>
              <a:t>Kink resistance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9600" dirty="0"/>
              <a:t>         ability to maintain the cross sectional shape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9600" dirty="0"/>
              <a:t>         measured by placing a catheter segment between two plates and compressing it until it kinks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82002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5528-135A-4090-9670-81D58851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covers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3F6C39-FF10-4AA4-98FC-8C5228624E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7842" y="1930400"/>
            <a:ext cx="6448425" cy="3781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75482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9D37-C9F5-42F2-AAC4-139687BA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Radiopaque tip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595AF-1613-480F-8F11-97C7F79D2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Font typeface="Wingdings" pitchFamily="2" charset="2"/>
              <a:buNone/>
            </a:pPr>
            <a:r>
              <a:rPr lang="en-US" sz="2800" dirty="0"/>
              <a:t>Platinum coils placed at wire tip( distal 2 – 3 cm) provide </a:t>
            </a:r>
            <a:r>
              <a:rPr lang="en-US" sz="2800" dirty="0" err="1"/>
              <a:t>visibilty</a:t>
            </a:r>
            <a:r>
              <a:rPr lang="en-US" sz="2800" dirty="0"/>
              <a:t>(radio opaque).</a:t>
            </a:r>
          </a:p>
          <a:p>
            <a:pPr marL="457200" lvl="1" indent="0">
              <a:buFont typeface="Wingdings" pitchFamily="2" charset="2"/>
              <a:buNone/>
            </a:pPr>
            <a:endParaRPr lang="en-US" sz="2800" dirty="0"/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31E34-24B0-4290-A612-E86D8A5D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7782" y="3429000"/>
            <a:ext cx="4211782" cy="30779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93261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A073-A0D2-4737-9F4B-00456C2D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A5070-1A9A-4C78-BDF5-9C405E641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Outer covering on the core that keeps the overall diameter consistent and improves the wire performance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IN" sz="2400" b="1" dirty="0"/>
              <a:t> Purpose of the coatings</a:t>
            </a:r>
          </a:p>
          <a:p>
            <a:r>
              <a:rPr lang="en-IN" sz="2400" dirty="0"/>
              <a:t>To reduce the friction by facilitating the movement of the wire within the coronary anatomy and across the lesion, helping the wire negotiating tortuous anatomy</a:t>
            </a:r>
          </a:p>
          <a:p>
            <a:r>
              <a:rPr lang="en-IN" sz="2400" dirty="0"/>
              <a:t>To improve deliverability by facilitating the movement of interventional equipment over the wires</a:t>
            </a:r>
          </a:p>
          <a:p>
            <a:r>
              <a:rPr lang="en-IN" sz="2400" dirty="0"/>
              <a:t>The type and length of coatings may vary. most often coating is applied to the distal 30 cm of the wire</a:t>
            </a:r>
          </a:p>
        </p:txBody>
      </p:sp>
    </p:spTree>
    <p:extLst>
      <p:ext uri="{BB962C8B-B14F-4D97-AF65-F5344CB8AC3E}">
        <p14:creationId xmlns:p14="http://schemas.microsoft.com/office/powerpoint/2010/main" val="2810429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0D20-0200-42C1-9E79-E3D18800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            coatings</a:t>
            </a:r>
            <a:endParaRPr lang="en-IN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19D6F-1C36-4542-A113-A1EA53611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Hydrophilic</a:t>
            </a:r>
          </a:p>
          <a:p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E7B55-BBD2-43EA-A6FC-6A109D7696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Attracts water</a:t>
            </a:r>
          </a:p>
          <a:p>
            <a:r>
              <a:rPr lang="en-US" sz="2400" dirty="0"/>
              <a:t>Applied over polymer and core of the wire including tip</a:t>
            </a:r>
          </a:p>
          <a:p>
            <a:r>
              <a:rPr lang="en-US" sz="2400" dirty="0"/>
              <a:t>Thin, non slippery dry solid-become gel when wet</a:t>
            </a:r>
          </a:p>
          <a:p>
            <a:r>
              <a:rPr lang="en-US" sz="2400" dirty="0"/>
              <a:t>Reduces friction and increases trackability</a:t>
            </a:r>
            <a:endParaRPr lang="en-IN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8C6BB-4314-4022-9539-6BA8F2548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/>
              <a:t>Hydrophobic</a:t>
            </a:r>
          </a:p>
          <a:p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796F4-5C48-4F48-AA37-85F604E0370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/>
              <a:t>Repels water</a:t>
            </a:r>
          </a:p>
          <a:p>
            <a:r>
              <a:rPr lang="en-US" sz="2400" dirty="0"/>
              <a:t>Silicone on working area excluding tip</a:t>
            </a:r>
          </a:p>
          <a:p>
            <a:r>
              <a:rPr lang="en-US" sz="2400" dirty="0"/>
              <a:t>No accentuation/ wetting </a:t>
            </a:r>
            <a:r>
              <a:rPr lang="en-US" sz="2400" dirty="0" err="1"/>
              <a:t>recquired</a:t>
            </a:r>
            <a:endParaRPr lang="en-US" sz="2400" dirty="0"/>
          </a:p>
          <a:p>
            <a:r>
              <a:rPr lang="en-US" sz="2400" dirty="0"/>
              <a:t>Increased friction – feeling of stability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601036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5A2A-10FB-40C1-A8C0-FB3024F3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Hydrophilic wires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1FDD2-4E52-4C30-8B26-B9656ACC3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4873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 PROS</a:t>
            </a:r>
          </a:p>
          <a:p>
            <a:r>
              <a:rPr lang="en-US" sz="2400" dirty="0"/>
              <a:t>Offer good </a:t>
            </a:r>
            <a:r>
              <a:rPr lang="en-US" sz="2400" dirty="0" err="1"/>
              <a:t>manoevrability</a:t>
            </a:r>
            <a:r>
              <a:rPr lang="en-US" sz="2400" dirty="0"/>
              <a:t> in tortuous vessels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CONS</a:t>
            </a:r>
          </a:p>
          <a:p>
            <a:r>
              <a:rPr lang="en-US" sz="2400" dirty="0"/>
              <a:t>More likely to penetrate beneath plaque and dissect</a:t>
            </a:r>
          </a:p>
          <a:p>
            <a:r>
              <a:rPr lang="en-US" sz="2400" dirty="0"/>
              <a:t>Tend to select small branches or </a:t>
            </a:r>
            <a:r>
              <a:rPr lang="en-US" sz="2400" dirty="0" err="1"/>
              <a:t>vasovasorum</a:t>
            </a:r>
            <a:r>
              <a:rPr lang="en-US" sz="2400" dirty="0"/>
              <a:t> and perforate more frequently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0720281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EC77-9FBF-4C8E-9683-0F45E23E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coated/ hydrophobic wires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F3291-B4C4-4D64-A166-C31F43DFE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0261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 PROS</a:t>
            </a:r>
          </a:p>
          <a:p>
            <a:r>
              <a:rPr lang="en-US" sz="2400" dirty="0"/>
              <a:t>More </a:t>
            </a:r>
            <a:r>
              <a:rPr lang="en-US" sz="2400" dirty="0" err="1"/>
              <a:t>controllable,less</a:t>
            </a:r>
            <a:r>
              <a:rPr lang="en-US" sz="2400" dirty="0"/>
              <a:t> likely to dissect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  CONS</a:t>
            </a:r>
          </a:p>
          <a:p>
            <a:r>
              <a:rPr lang="en-US" sz="2400" dirty="0"/>
              <a:t>Poor trackability</a:t>
            </a:r>
          </a:p>
          <a:p>
            <a:r>
              <a:rPr lang="en-US" sz="2400" dirty="0"/>
              <a:t>Wire tip become </a:t>
            </a:r>
            <a:r>
              <a:rPr lang="en-US" sz="2400" dirty="0" err="1"/>
              <a:t>stiffer,torque</a:t>
            </a:r>
            <a:r>
              <a:rPr lang="en-US" sz="2400" dirty="0"/>
              <a:t> response </a:t>
            </a:r>
            <a:r>
              <a:rPr lang="en-US" sz="2400" dirty="0" err="1"/>
              <a:t>increases.but</a:t>
            </a:r>
            <a:r>
              <a:rPr lang="en-US" sz="2400" dirty="0"/>
              <a:t> less tip resistance is transmitted to the </a:t>
            </a:r>
            <a:r>
              <a:rPr lang="en-US" sz="2400" dirty="0" err="1"/>
              <a:t>operator,making</a:t>
            </a:r>
            <a:r>
              <a:rPr lang="en-US" sz="2400" dirty="0"/>
              <a:t> it easier to enter the false channel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9182540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80EE-FEC6-4FB4-BA4B-989F2F493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load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4E8C61-EB90-4F08-BE6A-F17A6410E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93270" y="1930400"/>
            <a:ext cx="3852578" cy="3881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4690D-A918-4B6D-A17F-C946EF9FC5F0}"/>
              </a:ext>
            </a:extLst>
          </p:cNvPr>
          <p:cNvSpPr txBox="1"/>
          <p:nvPr/>
        </p:nvSpPr>
        <p:spPr>
          <a:xfrm>
            <a:off x="746606" y="3241964"/>
            <a:ext cx="31049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Floppy &lt; 0.5 g</a:t>
            </a:r>
          </a:p>
          <a:p>
            <a:r>
              <a:rPr lang="en-US" sz="2400" dirty="0"/>
              <a:t>Balanced-0.5-0.9 g</a:t>
            </a:r>
          </a:p>
          <a:p>
            <a:r>
              <a:rPr lang="en-US" sz="2400" dirty="0"/>
              <a:t>Extra support-&gt;0.9 g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593959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1789-D2CA-4988-9B58-1990D5E22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0D75-9804-451F-853E-118B66051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Lower support (tip load) decreases friction/ vessel wall injury and increases the wire durability</a:t>
            </a:r>
          </a:p>
          <a:p>
            <a:r>
              <a:rPr lang="en-IN" sz="3200" dirty="0"/>
              <a:t>May adversely affect device deliverability/trackability</a:t>
            </a:r>
          </a:p>
        </p:txBody>
      </p:sp>
    </p:spTree>
    <p:extLst>
      <p:ext uri="{BB962C8B-B14F-4D97-AF65-F5344CB8AC3E}">
        <p14:creationId xmlns:p14="http://schemas.microsoft.com/office/powerpoint/2010/main" val="4231351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CDDC-931E-4716-9F79-12FF8EE69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Classification of guidewires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FE6DE-FAF7-4896-9C10-9DEAC2D1F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644" y="1417983"/>
            <a:ext cx="6877878" cy="4372251"/>
          </a:xfrm>
        </p:spPr>
      </p:pic>
    </p:spTree>
    <p:extLst>
      <p:ext uri="{BB962C8B-B14F-4D97-AF65-F5344CB8AC3E}">
        <p14:creationId xmlns:p14="http://schemas.microsoft.com/office/powerpoint/2010/main" val="12612737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903E-DF03-40E2-8F9D-BEB8E45A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Based on tip flexibility…….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FAB46-16A9-4F7C-BF1F-3AA3C5FB3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IN" sz="3200" dirty="0"/>
              <a:t>Floppy – </a:t>
            </a:r>
            <a:r>
              <a:rPr lang="en-IN" sz="3200" dirty="0" err="1"/>
              <a:t>eg</a:t>
            </a:r>
            <a:r>
              <a:rPr lang="en-IN" sz="3200" dirty="0"/>
              <a:t>-Hi torque balance middle weight, Hi torque </a:t>
            </a:r>
            <a:r>
              <a:rPr lang="en-IN" sz="3200" dirty="0" err="1"/>
              <a:t>balance,choice</a:t>
            </a:r>
            <a:r>
              <a:rPr lang="en-IN" sz="3200" dirty="0"/>
              <a:t> floppy</a:t>
            </a:r>
          </a:p>
          <a:p>
            <a:r>
              <a:rPr lang="en-IN" sz="3200" dirty="0"/>
              <a:t>Intermediate –</a:t>
            </a:r>
            <a:r>
              <a:rPr lang="en-IN" sz="3200" dirty="0" err="1"/>
              <a:t>eg</a:t>
            </a:r>
            <a:r>
              <a:rPr lang="en-IN" sz="3200" dirty="0"/>
              <a:t>- Hi torque </a:t>
            </a:r>
            <a:r>
              <a:rPr lang="en-IN" sz="3200" dirty="0" err="1"/>
              <a:t>intermediate,choice</a:t>
            </a:r>
            <a:r>
              <a:rPr lang="en-IN" sz="3200" dirty="0"/>
              <a:t> intermediate</a:t>
            </a:r>
          </a:p>
          <a:p>
            <a:r>
              <a:rPr lang="en-IN" sz="3200" dirty="0"/>
              <a:t>Standard –</a:t>
            </a:r>
            <a:r>
              <a:rPr lang="en-IN" sz="3200" dirty="0" err="1"/>
              <a:t>eg</a:t>
            </a:r>
            <a:r>
              <a:rPr lang="en-IN" sz="3200" dirty="0"/>
              <a:t>- shinobi, </a:t>
            </a:r>
            <a:r>
              <a:rPr lang="en-IN" sz="3200" dirty="0" err="1"/>
              <a:t>boston</a:t>
            </a:r>
            <a:r>
              <a:rPr lang="en-IN" sz="3200" dirty="0"/>
              <a:t> scientific</a:t>
            </a:r>
          </a:p>
        </p:txBody>
      </p:sp>
    </p:spTree>
    <p:extLst>
      <p:ext uri="{BB962C8B-B14F-4D97-AF65-F5344CB8AC3E}">
        <p14:creationId xmlns:p14="http://schemas.microsoft.com/office/powerpoint/2010/main" val="113244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0898-A57C-4EFF-8E7C-40F24F6C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Parts of the catheter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D499CE-F940-415E-B36F-4C262E87FA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4" y="2123010"/>
            <a:ext cx="3307421" cy="38814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E97EEDB-D25A-4133-B7AD-DCB9D14B9104}"/>
              </a:ext>
            </a:extLst>
          </p:cNvPr>
          <p:cNvSpPr>
            <a:spLocks noGrp="1"/>
          </p:cNvSpPr>
          <p:nvPr/>
        </p:nvSpPr>
        <p:spPr>
          <a:xfrm>
            <a:off x="1981200" y="116601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F699634-5A7B-45E8-A080-40274769264C}"/>
              </a:ext>
            </a:extLst>
          </p:cNvPr>
          <p:cNvSpPr>
            <a:spLocks noGrp="1"/>
          </p:cNvSpPr>
          <p:nvPr/>
        </p:nvSpPr>
        <p:spPr>
          <a:xfrm>
            <a:off x="4446740" y="2292262"/>
            <a:ext cx="4997885" cy="3552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7CB051-95AA-41D4-87BC-2E58DA02A373}"/>
              </a:ext>
            </a:extLst>
          </p:cNvPr>
          <p:cNvSpPr/>
          <p:nvPr/>
        </p:nvSpPr>
        <p:spPr>
          <a:xfrm>
            <a:off x="4209163" y="2217068"/>
            <a:ext cx="5473037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A) TIP LENGTH – </a:t>
            </a:r>
            <a:r>
              <a:rPr lang="en-US" dirty="0"/>
              <a:t>Increased length offers more</a:t>
            </a:r>
          </a:p>
          <a:p>
            <a:r>
              <a:rPr lang="en-US" dirty="0"/>
              <a:t>stability in target vessel </a:t>
            </a:r>
          </a:p>
          <a:p>
            <a:endParaRPr lang="en-US" dirty="0"/>
          </a:p>
          <a:p>
            <a:r>
              <a:rPr lang="en-US" b="1" dirty="0"/>
              <a:t>B) PRIMARY CURVE – </a:t>
            </a:r>
            <a:r>
              <a:rPr lang="en-US" dirty="0"/>
              <a:t>angle of the target vessel</a:t>
            </a:r>
          </a:p>
          <a:p>
            <a:r>
              <a:rPr lang="en-US" dirty="0"/>
              <a:t>from its parent artery.</a:t>
            </a:r>
          </a:p>
          <a:p>
            <a:endParaRPr lang="en-US" dirty="0"/>
          </a:p>
          <a:p>
            <a:r>
              <a:rPr lang="en-US" b="1" dirty="0"/>
              <a:t>C) SECONDARY CURVE -- </a:t>
            </a:r>
            <a:r>
              <a:rPr lang="en-US" dirty="0"/>
              <a:t>width of the parent</a:t>
            </a:r>
          </a:p>
          <a:p>
            <a:r>
              <a:rPr lang="en-US" dirty="0"/>
              <a:t>vessel.</a:t>
            </a:r>
          </a:p>
          <a:p>
            <a:endParaRPr lang="en-US" dirty="0"/>
          </a:p>
          <a:p>
            <a:r>
              <a:rPr lang="en-US" b="1" dirty="0"/>
              <a:t>D) TERTIARY CURVE –</a:t>
            </a:r>
            <a:r>
              <a:rPr lang="en-US" dirty="0"/>
              <a:t>normal curvature of the</a:t>
            </a:r>
          </a:p>
          <a:p>
            <a:r>
              <a:rPr lang="en-US" dirty="0"/>
              <a:t>parent vessel.</a:t>
            </a:r>
          </a:p>
          <a:p>
            <a:endParaRPr lang="en-US" dirty="0"/>
          </a:p>
          <a:p>
            <a:r>
              <a:rPr lang="en-US" b="1" dirty="0"/>
              <a:t>E) CATHETER LENGTH – </a:t>
            </a:r>
            <a:r>
              <a:rPr lang="en-US" dirty="0"/>
              <a:t>Usually 100 or 110 cm</a:t>
            </a:r>
          </a:p>
        </p:txBody>
      </p:sp>
    </p:spTree>
    <p:extLst>
      <p:ext uri="{BB962C8B-B14F-4D97-AF65-F5344CB8AC3E}">
        <p14:creationId xmlns:p14="http://schemas.microsoft.com/office/powerpoint/2010/main" val="8636379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5DC8-A661-4320-9998-582585969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Based on device support….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FA732-EF85-49AC-A2C2-C7F2BB81B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3268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IN" sz="3200" dirty="0"/>
              <a:t>Light – </a:t>
            </a:r>
            <a:r>
              <a:rPr lang="en-IN" sz="3200" dirty="0" err="1"/>
              <a:t>eg</a:t>
            </a:r>
            <a:r>
              <a:rPr lang="en-IN" sz="3200" dirty="0"/>
              <a:t>- Hi torque balance </a:t>
            </a:r>
          </a:p>
          <a:p>
            <a:r>
              <a:rPr lang="en-IN" sz="3200" dirty="0"/>
              <a:t>Moderate – </a:t>
            </a:r>
            <a:r>
              <a:rPr lang="en-IN" sz="3200" dirty="0" err="1"/>
              <a:t>eg</a:t>
            </a:r>
            <a:r>
              <a:rPr lang="en-IN" sz="3200" dirty="0"/>
              <a:t>- hi torque balance middle weight</a:t>
            </a:r>
          </a:p>
          <a:p>
            <a:r>
              <a:rPr lang="en-IN" sz="3200" dirty="0"/>
              <a:t>Extra support- </a:t>
            </a:r>
            <a:r>
              <a:rPr lang="en-IN" sz="3200" dirty="0" err="1"/>
              <a:t>eg</a:t>
            </a:r>
            <a:r>
              <a:rPr lang="en-IN" sz="3200" dirty="0"/>
              <a:t>- hi torque whisper, choice</a:t>
            </a:r>
          </a:p>
          <a:p>
            <a:endParaRPr lang="en-IN" sz="3200" dirty="0"/>
          </a:p>
          <a:p>
            <a:pPr marL="0" indent="0">
              <a:buNone/>
            </a:pPr>
            <a:r>
              <a:rPr lang="en-IN" sz="3200" dirty="0"/>
              <a:t>Support- indicator of core strength</a:t>
            </a:r>
          </a:p>
          <a:p>
            <a:pPr marL="0" indent="0">
              <a:buNone/>
            </a:pPr>
            <a:r>
              <a:rPr lang="en-IN" sz="3200" dirty="0"/>
              <a:t>More stronger the core- more support</a:t>
            </a:r>
          </a:p>
        </p:txBody>
      </p:sp>
    </p:spTree>
    <p:extLst>
      <p:ext uri="{BB962C8B-B14F-4D97-AF65-F5344CB8AC3E}">
        <p14:creationId xmlns:p14="http://schemas.microsoft.com/office/powerpoint/2010/main" val="26448071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8F00-FCB0-4645-BC17-8861A476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DEFC0E-F28D-4E36-B823-4B54EE046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542" y="609600"/>
            <a:ext cx="7264251" cy="5115339"/>
          </a:xfrm>
        </p:spPr>
      </p:pic>
    </p:spTree>
    <p:extLst>
      <p:ext uri="{BB962C8B-B14F-4D97-AF65-F5344CB8AC3E}">
        <p14:creationId xmlns:p14="http://schemas.microsoft.com/office/powerpoint/2010/main" val="4231094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CE93-2829-4FAB-9537-0F9FA6A0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tip load……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D3F1-A83A-44F7-9977-762D93B6F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30" y="1488613"/>
            <a:ext cx="8596668" cy="3880773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9FECC-6B16-42BB-B641-A3CE6D49D762}"/>
              </a:ext>
            </a:extLst>
          </p:cNvPr>
          <p:cNvSpPr txBox="1"/>
          <p:nvPr/>
        </p:nvSpPr>
        <p:spPr>
          <a:xfrm>
            <a:off x="790898" y="1570292"/>
            <a:ext cx="770693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en-US" sz="2800" dirty="0">
                <a:effectLst/>
              </a:rPr>
              <a:t>Depending on the tip load the guidewires can be classified as balanced, </a:t>
            </a:r>
            <a:r>
              <a:rPr lang="en-US" sz="2800" dirty="0"/>
              <a:t>stiff</a:t>
            </a:r>
            <a:r>
              <a:rPr lang="en-US" sz="2800" dirty="0">
                <a:effectLst/>
              </a:rPr>
              <a:t> or floppy. </a:t>
            </a:r>
          </a:p>
          <a:p>
            <a:pPr marL="0" indent="0">
              <a:buFont typeface="Wingdings" pitchFamily="2" charset="2"/>
              <a:buNone/>
            </a:pPr>
            <a:endParaRPr lang="en-US" sz="2800" dirty="0">
              <a:effectLst/>
            </a:endParaRPr>
          </a:p>
          <a:p>
            <a:pPr marL="0" indent="0"/>
            <a:r>
              <a:rPr lang="en-US" sz="2800" dirty="0">
                <a:effectLst/>
              </a:rPr>
              <a:t>Tip load is defined as the force needed to bend a wire when exerted on a straight guide wire tip, at 1 cm from the tip. </a:t>
            </a:r>
          </a:p>
          <a:p>
            <a:pPr marL="0" indent="0">
              <a:buFont typeface="Wingdings" pitchFamily="2" charset="2"/>
              <a:buNone/>
            </a:pPr>
            <a:endParaRPr lang="en-US" sz="2800" dirty="0">
              <a:effectLst/>
            </a:endParaRPr>
          </a:p>
          <a:p>
            <a:pPr marL="0" indent="0"/>
            <a:r>
              <a:rPr lang="en-US" sz="2800" dirty="0">
                <a:effectLst/>
              </a:rPr>
              <a:t>As tip load increases, the wire becomes stiffer </a:t>
            </a:r>
          </a:p>
          <a:p>
            <a:pPr lvl="1"/>
            <a:r>
              <a:rPr lang="en-US" sz="2400" dirty="0">
                <a:effectLst/>
              </a:rPr>
              <a:t>provides more support </a:t>
            </a:r>
          </a:p>
          <a:p>
            <a:pPr lvl="1"/>
            <a:r>
              <a:rPr lang="en-US" sz="2400" dirty="0">
                <a:effectLst/>
              </a:rPr>
              <a:t>more prone to perforation.</a:t>
            </a:r>
          </a:p>
        </p:txBody>
      </p:sp>
    </p:spTree>
    <p:extLst>
      <p:ext uri="{BB962C8B-B14F-4D97-AF65-F5344CB8AC3E}">
        <p14:creationId xmlns:p14="http://schemas.microsoft.com/office/powerpoint/2010/main" val="30326622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0">
                <a:effectLst/>
              </a:rPr>
              <a:t>Balanced guidewires</a:t>
            </a:r>
            <a:endParaRPr lang="en-US"/>
          </a:p>
        </p:txBody>
      </p:sp>
      <p:sp>
        <p:nvSpPr>
          <p:cNvPr id="68611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/>
            <a:r>
              <a:rPr lang="en-US" sz="2800" dirty="0"/>
              <a:t>Tip load range between  </a:t>
            </a:r>
            <a:r>
              <a:rPr lang="en-US" sz="2800" dirty="0">
                <a:solidFill>
                  <a:srgbClr val="FF0000"/>
                </a:solidFill>
              </a:rPr>
              <a:t>0.5 and 0.9 g.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/>
            <a:r>
              <a:rPr lang="en-US" sz="2800" dirty="0"/>
              <a:t>Balance between flexibility, support and </a:t>
            </a:r>
            <a:r>
              <a:rPr lang="en-US" sz="2800" dirty="0" err="1"/>
              <a:t>stearability</a:t>
            </a:r>
            <a:r>
              <a:rPr lang="en-US" sz="2800" dirty="0"/>
              <a:t>. </a:t>
            </a:r>
          </a:p>
          <a:p>
            <a:pPr marL="0" indent="0">
              <a:buNone/>
            </a:pPr>
            <a:endParaRPr lang="en-US" sz="2800" dirty="0"/>
          </a:p>
          <a:p>
            <a:pPr marL="0" indent="0"/>
            <a:r>
              <a:rPr lang="en-US" sz="2800" dirty="0"/>
              <a:t>Constitute the bulk of use in any cath. lab -also called frontline </a:t>
            </a:r>
            <a:r>
              <a:rPr lang="en-US" sz="2800" dirty="0" err="1"/>
              <a:t>guidewires</a:t>
            </a:r>
            <a:r>
              <a:rPr lang="en-US" sz="2800" dirty="0"/>
              <a:t> or  workhorse </a:t>
            </a:r>
            <a:r>
              <a:rPr lang="en-US" sz="2800" dirty="0" err="1"/>
              <a:t>guidewires</a:t>
            </a:r>
            <a:endParaRPr lang="en-US" sz="28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stiff</a:t>
            </a:r>
            <a:r>
              <a:rPr lang="en-US" dirty="0">
                <a:effectLst/>
              </a:rPr>
              <a:t> guidewires</a:t>
            </a:r>
            <a:endParaRPr lang="en-US" dirty="0"/>
          </a:p>
        </p:txBody>
      </p:sp>
      <p:sp>
        <p:nvSpPr>
          <p:cNvPr id="70659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sz="2800" dirty="0"/>
              <a:t>Stiff  guidewires are designed for cases where additional support is needed for device delivery.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/>
            <a:r>
              <a:rPr lang="en-US" sz="2800" dirty="0"/>
              <a:t>Include intravascular </a:t>
            </a:r>
            <a:r>
              <a:rPr lang="en-US" sz="2800" dirty="0" err="1"/>
              <a:t>tortuosity</a:t>
            </a:r>
            <a:r>
              <a:rPr lang="en-US" sz="2800" dirty="0"/>
              <a:t>, calcification, noncompliance, previously deployed stents or when bulky devices are used.</a:t>
            </a:r>
          </a:p>
          <a:p>
            <a:pPr marL="0" indent="0">
              <a:buNone/>
            </a:pPr>
            <a:endParaRPr lang="en-US" sz="2800" dirty="0"/>
          </a:p>
          <a:p>
            <a:pPr marL="0" indent="0"/>
            <a:r>
              <a:rPr lang="en-US" sz="2800" dirty="0"/>
              <a:t> The tip load is </a:t>
            </a:r>
            <a:r>
              <a:rPr lang="en-US" sz="2800" dirty="0">
                <a:solidFill>
                  <a:srgbClr val="FF0000"/>
                </a:solidFill>
              </a:rPr>
              <a:t>more than 0.9g</a:t>
            </a:r>
            <a:r>
              <a:rPr lang="en-US" sz="2800" dirty="0"/>
              <a:t>.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Floppy wires</a:t>
            </a:r>
          </a:p>
        </p:txBody>
      </p:sp>
      <p:sp>
        <p:nvSpPr>
          <p:cNvPr id="73731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860868" y="1497497"/>
            <a:ext cx="8229600" cy="4525963"/>
          </a:xfrm>
        </p:spPr>
        <p:txBody>
          <a:bodyPr/>
          <a:lstStyle/>
          <a:p>
            <a:r>
              <a:rPr lang="en-US" sz="2800" dirty="0"/>
              <a:t>Tip load is &lt;0.5 g</a:t>
            </a:r>
          </a:p>
          <a:p>
            <a:r>
              <a:rPr lang="en-US" sz="2800" dirty="0"/>
              <a:t>Soft guidewires are useful in negotiating a tortuous anatomy</a:t>
            </a:r>
          </a:p>
          <a:p>
            <a:r>
              <a:rPr lang="en-US" sz="2800" dirty="0"/>
              <a:t>May lack body support for device tracking</a:t>
            </a:r>
          </a:p>
          <a:p>
            <a:r>
              <a:rPr lang="en-US" sz="2800" dirty="0"/>
              <a:t>Once lesion is crossed, soft guidewire may be exchanged with a stiff guidewire.</a:t>
            </a:r>
          </a:p>
          <a:p>
            <a:r>
              <a:rPr lang="en-US" sz="2800" dirty="0"/>
              <a:t>stiff guidewires provide enhanced tracking of balloons and stents.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77D85-8030-4E23-9268-9DCE55904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Based on coating….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4D10-D5C1-4688-9F97-CED04399D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Hydrophilic- </a:t>
            </a:r>
            <a:r>
              <a:rPr lang="en-IN" sz="2800" dirty="0" err="1"/>
              <a:t>eg</a:t>
            </a:r>
            <a:r>
              <a:rPr lang="en-IN" sz="2800" dirty="0"/>
              <a:t> – choice tm PT floppy</a:t>
            </a:r>
          </a:p>
          <a:p>
            <a:endParaRPr lang="en-IN" sz="2800" dirty="0"/>
          </a:p>
          <a:p>
            <a:r>
              <a:rPr lang="en-IN" sz="2800" dirty="0" err="1"/>
              <a:t>Hydrophophic</a:t>
            </a:r>
            <a:r>
              <a:rPr lang="en-IN" sz="2800" dirty="0"/>
              <a:t> – </a:t>
            </a:r>
            <a:r>
              <a:rPr lang="en-IN" sz="2800" dirty="0" err="1"/>
              <a:t>eg</a:t>
            </a:r>
            <a:r>
              <a:rPr lang="en-IN" sz="2800" dirty="0"/>
              <a:t> – </a:t>
            </a:r>
            <a:r>
              <a:rPr lang="en-IN" sz="2800" dirty="0" err="1"/>
              <a:t>asahi</a:t>
            </a:r>
            <a:r>
              <a:rPr lang="en-IN" sz="2800" dirty="0"/>
              <a:t> soft</a:t>
            </a:r>
          </a:p>
        </p:txBody>
      </p:sp>
    </p:spTree>
    <p:extLst>
      <p:ext uri="{BB962C8B-B14F-4D97-AF65-F5344CB8AC3E}">
        <p14:creationId xmlns:p14="http://schemas.microsoft.com/office/powerpoint/2010/main" val="11676266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0F03-09A2-4AF9-89D9-C792BA7F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Based on clinical scenario……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D4F05F-9B11-427F-A177-6F11988BE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254" y="1270000"/>
            <a:ext cx="6779190" cy="4425742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22E0938-00C7-4A3F-92F3-6A911567D9A3}"/>
              </a:ext>
            </a:extLst>
          </p:cNvPr>
          <p:cNvSpPr txBox="1">
            <a:spLocks/>
          </p:cNvSpPr>
          <p:nvPr/>
        </p:nvSpPr>
        <p:spPr>
          <a:xfrm>
            <a:off x="7275444" y="1815549"/>
            <a:ext cx="4185623" cy="33660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dirty="0" err="1"/>
              <a:t>Wokhorse</a:t>
            </a:r>
            <a:r>
              <a:rPr lang="en-IN" sz="2400" dirty="0"/>
              <a:t>---for every day cases</a:t>
            </a:r>
          </a:p>
          <a:p>
            <a:r>
              <a:rPr lang="en-IN" sz="2400" dirty="0"/>
              <a:t>Frontline Finesse….for tortuous anatomy</a:t>
            </a:r>
          </a:p>
          <a:p>
            <a:r>
              <a:rPr lang="en-IN" sz="2400" dirty="0"/>
              <a:t>Extra support…device delivery</a:t>
            </a:r>
          </a:p>
          <a:p>
            <a:r>
              <a:rPr lang="en-IN" sz="2400" dirty="0"/>
              <a:t>Speciality….for CTO</a:t>
            </a:r>
          </a:p>
        </p:txBody>
      </p:sp>
    </p:spTree>
    <p:extLst>
      <p:ext uri="{BB962C8B-B14F-4D97-AF65-F5344CB8AC3E}">
        <p14:creationId xmlns:p14="http://schemas.microsoft.com/office/powerpoint/2010/main" val="21026726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93DE-1865-4137-AA48-A909C434F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96F125-1DDC-49C8-9F10-E7F0D8809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29" y="1041262"/>
            <a:ext cx="7611554" cy="5207138"/>
          </a:xfrm>
        </p:spPr>
      </p:pic>
    </p:spTree>
    <p:extLst>
      <p:ext uri="{BB962C8B-B14F-4D97-AF65-F5344CB8AC3E}">
        <p14:creationId xmlns:p14="http://schemas.microsoft.com/office/powerpoint/2010/main" val="14167282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04DA-9901-4D13-B3F4-FE3C7D80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855ADC-A348-4FA7-9F03-C0AEEB6ED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157" y="815008"/>
            <a:ext cx="7341704" cy="5433392"/>
          </a:xfrm>
        </p:spPr>
      </p:pic>
    </p:spTree>
    <p:extLst>
      <p:ext uri="{BB962C8B-B14F-4D97-AF65-F5344CB8AC3E}">
        <p14:creationId xmlns:p14="http://schemas.microsoft.com/office/powerpoint/2010/main" val="121667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95BC-51A7-4FA0-BD85-A11BB6AF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BDA007-BD47-45B9-A031-39AE33246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2367" y="2291556"/>
            <a:ext cx="4459266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7530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6803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148309" y="2977227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Diameter: 0.36mm(0.014 inch)</a:t>
            </a:r>
          </a:p>
          <a:p>
            <a:pPr marL="0" indent="0">
              <a:buNone/>
            </a:pPr>
            <a:r>
              <a:rPr lang="en-US" sz="2800" dirty="0"/>
              <a:t>Spring coil length:11cm</a:t>
            </a:r>
          </a:p>
          <a:p>
            <a:pPr marL="0" indent="0">
              <a:buNone/>
            </a:pPr>
            <a:r>
              <a:rPr lang="en-US" sz="2800" dirty="0"/>
              <a:t>Guide wire length:180/300cm</a:t>
            </a:r>
          </a:p>
          <a:p>
            <a:pPr marL="0" indent="0">
              <a:buNone/>
            </a:pPr>
            <a:r>
              <a:rPr lang="en-US" sz="2800" dirty="0"/>
              <a:t>Tip: Straight/J</a:t>
            </a:r>
          </a:p>
          <a:p>
            <a:pPr marL="0" indent="0"/>
            <a:endParaRPr lang="en-US" dirty="0"/>
          </a:p>
        </p:txBody>
      </p:sp>
      <p:pic>
        <p:nvPicPr>
          <p:cNvPr id="7680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53522" y="1219200"/>
            <a:ext cx="7753350" cy="25932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7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892002" y="2917135"/>
            <a:ext cx="83820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Diameter:0.23mm(0.009 inch)/0.36mm(0.014 inch)</a:t>
            </a:r>
          </a:p>
          <a:p>
            <a:pPr marL="0" indent="0">
              <a:buNone/>
            </a:pPr>
            <a:r>
              <a:rPr lang="en-US" sz="2800" dirty="0"/>
              <a:t>Spring coil length:11cm</a:t>
            </a:r>
          </a:p>
          <a:p>
            <a:pPr marL="0" indent="0">
              <a:buNone/>
            </a:pPr>
            <a:r>
              <a:rPr lang="en-US" sz="2800" dirty="0"/>
              <a:t>Guide wire length:190/300cm</a:t>
            </a:r>
          </a:p>
          <a:p>
            <a:pPr marL="0" indent="0">
              <a:buNone/>
            </a:pPr>
            <a:r>
              <a:rPr lang="en-US" sz="2800" dirty="0"/>
              <a:t>Tip: Straight</a:t>
            </a:r>
          </a:p>
          <a:p>
            <a:pPr marL="0" indent="0"/>
            <a:endParaRPr lang="en-US" dirty="0"/>
          </a:p>
        </p:txBody>
      </p:sp>
      <p:pic>
        <p:nvPicPr>
          <p:cNvPr id="7782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92002" y="1063488"/>
            <a:ext cx="7686675" cy="2912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1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Diameter: 0.36mm(0.014 inch)</a:t>
            </a:r>
          </a:p>
          <a:p>
            <a:pPr marL="0" indent="0">
              <a:buNone/>
            </a:pPr>
            <a:r>
              <a:rPr lang="en-US" sz="2800" dirty="0"/>
              <a:t>Spring coil length:4cm</a:t>
            </a:r>
          </a:p>
          <a:p>
            <a:pPr marL="0" indent="0">
              <a:buNone/>
            </a:pPr>
            <a:r>
              <a:rPr lang="en-US" sz="2800" dirty="0"/>
              <a:t>Guide wire length:180/300cm</a:t>
            </a:r>
          </a:p>
          <a:p>
            <a:pPr marL="0" indent="0">
              <a:buNone/>
            </a:pPr>
            <a:r>
              <a:rPr lang="en-US" sz="2800" dirty="0"/>
              <a:t>Tip: Straight/J</a:t>
            </a:r>
          </a:p>
          <a:p>
            <a:pPr marL="0" indent="0"/>
            <a:endParaRPr lang="en-US" dirty="0"/>
          </a:p>
        </p:txBody>
      </p:sp>
      <p:pic>
        <p:nvPicPr>
          <p:cNvPr id="7885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77334" y="609600"/>
            <a:ext cx="7772400" cy="281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0">
                <a:effectLst/>
              </a:rPr>
              <a:t>WHISPER Guide Wire</a:t>
            </a:r>
            <a:br>
              <a:rPr lang="en-US" b="0">
                <a:effectLst/>
              </a:rPr>
            </a:br>
            <a:endParaRPr lang="en-US"/>
          </a:p>
        </p:txBody>
      </p:sp>
      <p:sp>
        <p:nvSpPr>
          <p:cNvPr id="86019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77334" y="2590800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Tip load:0.8/1/1.2 gm</a:t>
            </a:r>
          </a:p>
          <a:p>
            <a:pPr marL="0" indent="0">
              <a:buNone/>
            </a:pPr>
            <a:r>
              <a:rPr lang="en-US" sz="2800" dirty="0"/>
              <a:t>Diameter: 0.36mm(0.014 inch)</a:t>
            </a:r>
          </a:p>
          <a:p>
            <a:pPr marL="0" indent="0">
              <a:buNone/>
            </a:pPr>
            <a:r>
              <a:rPr lang="en-US" sz="2800" dirty="0"/>
              <a:t>Radiopaque length : 3cm</a:t>
            </a:r>
          </a:p>
          <a:p>
            <a:pPr marL="0" indent="0">
              <a:buNone/>
            </a:pPr>
            <a:r>
              <a:rPr lang="en-US" sz="2800" dirty="0"/>
              <a:t>Guide wire length:190/300cm</a:t>
            </a:r>
          </a:p>
          <a:p>
            <a:pPr marL="0" indent="0">
              <a:buNone/>
            </a:pPr>
            <a:r>
              <a:rPr lang="en-US" sz="2800" dirty="0"/>
              <a:t>Tip: Straight</a:t>
            </a:r>
          </a:p>
          <a:p>
            <a:pPr marL="0" indent="0"/>
            <a:endParaRPr lang="en-US" dirty="0"/>
          </a:p>
        </p:txBody>
      </p:sp>
      <p:pic>
        <p:nvPicPr>
          <p:cNvPr id="86020" name="Picture 2" descr="C:\Users\dell.dell-PC\Desktop\PCI hardwares part 1\_whisperwire-288_R1_web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37590" y="1209675"/>
            <a:ext cx="6667500" cy="2219325"/>
          </a:xfrm>
          <a:prstGeom prst="rect">
            <a:avLst/>
          </a:prstGeom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Asahi SION blue</a:t>
            </a:r>
          </a:p>
        </p:txBody>
      </p:sp>
      <p:sp>
        <p:nvSpPr>
          <p:cNvPr id="80899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Tip load: 0.5g</a:t>
            </a:r>
          </a:p>
          <a:p>
            <a:pPr marL="0" indent="0">
              <a:buNone/>
            </a:pPr>
            <a:r>
              <a:rPr lang="en-US" sz="3200" dirty="0"/>
              <a:t>Diameter: 0.36mm(0.014 inch)</a:t>
            </a:r>
          </a:p>
          <a:p>
            <a:pPr marL="0" indent="0">
              <a:buNone/>
            </a:pPr>
            <a:r>
              <a:rPr lang="en-US" sz="3200" dirty="0"/>
              <a:t>Spring coil length:20cm</a:t>
            </a:r>
          </a:p>
          <a:p>
            <a:pPr marL="0" indent="0">
              <a:buNone/>
            </a:pPr>
            <a:r>
              <a:rPr lang="en-US" sz="3200" dirty="0"/>
              <a:t>Guide wire length:180/300cm</a:t>
            </a:r>
          </a:p>
          <a:p>
            <a:pPr marL="0" indent="0">
              <a:buNone/>
            </a:pPr>
            <a:r>
              <a:rPr lang="en-US" sz="3200" dirty="0"/>
              <a:t>Tip: Straight/J</a:t>
            </a:r>
          </a:p>
          <a:p>
            <a:pPr marL="0" indent="0"/>
            <a:endParaRPr lang="en-US" dirty="0"/>
          </a:p>
        </p:txBody>
      </p:sp>
      <p:pic>
        <p:nvPicPr>
          <p:cNvPr id="8090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90601" y="1284289"/>
            <a:ext cx="8410575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5906" y="854404"/>
            <a:ext cx="3488690" cy="567463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dirty="0"/>
              <a:t>Runthrough</a:t>
            </a:r>
            <a:r>
              <a:rPr spc="-120" dirty="0"/>
              <a:t> </a:t>
            </a:r>
            <a:r>
              <a:rPr dirty="0"/>
              <a:t>NS</a:t>
            </a:r>
          </a:p>
        </p:txBody>
      </p:sp>
      <p:sp>
        <p:nvSpPr>
          <p:cNvPr id="3" name="object 3"/>
          <p:cNvSpPr/>
          <p:nvPr/>
        </p:nvSpPr>
        <p:spPr>
          <a:xfrm>
            <a:off x="1607451" y="2276875"/>
            <a:ext cx="5405120" cy="3904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12571" y="2676461"/>
            <a:ext cx="3422650" cy="18748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solidFill>
                  <a:srgbClr val="00B0F0"/>
                </a:solidFill>
                <a:latin typeface="Arial"/>
                <a:cs typeface="Arial"/>
              </a:rPr>
              <a:t>Dual Core</a:t>
            </a:r>
            <a:r>
              <a:rPr sz="2400" b="1" spc="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00B0F0"/>
                </a:solidFill>
                <a:latin typeface="Arial"/>
                <a:cs typeface="Arial"/>
              </a:rPr>
              <a:t>–</a:t>
            </a:r>
            <a:endParaRPr sz="2400">
              <a:latin typeface="Arial"/>
              <a:cs typeface="Arial"/>
            </a:endParaRPr>
          </a:p>
          <a:p>
            <a:pPr marL="12700" marR="200660"/>
            <a:r>
              <a:rPr sz="2400" spc="-5" dirty="0">
                <a:solidFill>
                  <a:srgbClr val="00B0F0"/>
                </a:solidFill>
                <a:latin typeface="Arial"/>
                <a:cs typeface="Arial"/>
              </a:rPr>
              <a:t>Main shaft core of SS </a:t>
            </a:r>
            <a:r>
              <a:rPr sz="2400" dirty="0">
                <a:solidFill>
                  <a:srgbClr val="00B0F0"/>
                </a:solidFill>
                <a:latin typeface="Arial"/>
                <a:cs typeface="Arial"/>
              </a:rPr>
              <a:t>&amp;  </a:t>
            </a:r>
            <a:r>
              <a:rPr sz="2400" spc="-5" dirty="0">
                <a:solidFill>
                  <a:srgbClr val="00B0F0"/>
                </a:solidFill>
                <a:latin typeface="Arial"/>
                <a:cs typeface="Arial"/>
              </a:rPr>
              <a:t>Distal core – Nitinol.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/>
            <a:r>
              <a:rPr sz="2400" spc="-15" dirty="0">
                <a:solidFill>
                  <a:srgbClr val="00B0F0"/>
                </a:solidFill>
                <a:latin typeface="Arial"/>
                <a:cs typeface="Arial"/>
              </a:rPr>
              <a:t>Tip-nitinol </a:t>
            </a:r>
            <a:r>
              <a:rPr sz="2400" spc="-5" dirty="0">
                <a:solidFill>
                  <a:srgbClr val="00B0F0"/>
                </a:solidFill>
                <a:latin typeface="Arial"/>
                <a:cs typeface="Arial"/>
              </a:rPr>
              <a:t>shaping</a:t>
            </a:r>
            <a:r>
              <a:rPr sz="2400" spc="25" dirty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B0F0"/>
                </a:solidFill>
                <a:latin typeface="Arial"/>
                <a:cs typeface="Arial"/>
              </a:rPr>
              <a:t>ribbon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Tip load:3/4.5/6/12gm</a:t>
            </a:r>
          </a:p>
          <a:p>
            <a:pPr marL="0" indent="0">
              <a:buNone/>
            </a:pPr>
            <a:r>
              <a:rPr lang="en-US" sz="2800" dirty="0"/>
              <a:t>Diameter: 0.36mm(0.014 inch)</a:t>
            </a:r>
          </a:p>
          <a:p>
            <a:pPr marL="0" indent="0">
              <a:buNone/>
            </a:pPr>
            <a:r>
              <a:rPr lang="en-US" sz="2800" dirty="0"/>
              <a:t>Spring coil length:11cm</a:t>
            </a:r>
          </a:p>
          <a:p>
            <a:pPr marL="0" indent="0">
              <a:buNone/>
            </a:pPr>
            <a:r>
              <a:rPr lang="en-US" sz="2800" dirty="0"/>
              <a:t>Guide wire length:180cm</a:t>
            </a:r>
          </a:p>
          <a:p>
            <a:pPr marL="0" indent="0">
              <a:buNone/>
            </a:pPr>
            <a:r>
              <a:rPr lang="en-US" sz="2800" dirty="0"/>
              <a:t>Tip: Straight</a:t>
            </a:r>
          </a:p>
          <a:p>
            <a:pPr marL="0" indent="0"/>
            <a:endParaRPr lang="en-US" dirty="0"/>
          </a:p>
        </p:txBody>
      </p:sp>
      <p:pic>
        <p:nvPicPr>
          <p:cNvPr id="8192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15010" y="609600"/>
            <a:ext cx="7610475" cy="25974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Diameter: 0.23(0.009)/0.36mm(0.014 inch)</a:t>
            </a:r>
          </a:p>
          <a:p>
            <a:pPr marL="0" indent="0">
              <a:buNone/>
            </a:pPr>
            <a:r>
              <a:rPr lang="en-US" sz="3200" dirty="0"/>
              <a:t>Spring coil length:20cm</a:t>
            </a:r>
          </a:p>
          <a:p>
            <a:pPr marL="0" indent="0">
              <a:buNone/>
            </a:pPr>
            <a:r>
              <a:rPr lang="en-US" sz="3200" dirty="0"/>
              <a:t>Guide wire length:180cm</a:t>
            </a:r>
          </a:p>
          <a:p>
            <a:pPr marL="0" indent="0">
              <a:buNone/>
            </a:pPr>
            <a:r>
              <a:rPr lang="en-US" sz="3200" dirty="0"/>
              <a:t>Tip: Straight</a:t>
            </a:r>
          </a:p>
          <a:p>
            <a:pPr marL="0" indent="0"/>
            <a:endParaRPr lang="en-US" dirty="0"/>
          </a:p>
        </p:txBody>
      </p:sp>
      <p:pic>
        <p:nvPicPr>
          <p:cNvPr id="8294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77334" y="708887"/>
            <a:ext cx="7922868" cy="2443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 noRot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CROSS IT SERIES</a:t>
            </a:r>
            <a:br>
              <a:rPr lang="en-US"/>
            </a:br>
            <a:r>
              <a:rPr lang="en-US"/>
              <a:t>(100/200/300/400  XT)</a:t>
            </a:r>
          </a:p>
        </p:txBody>
      </p:sp>
      <p:sp>
        <p:nvSpPr>
          <p:cNvPr id="84995" name="Content Placeholder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785508" y="2116021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Tip load:1.7/4.7/6.2/8.7gm</a:t>
            </a:r>
          </a:p>
          <a:p>
            <a:pPr marL="0" indent="0">
              <a:buNone/>
            </a:pPr>
            <a:r>
              <a:rPr lang="en-US" sz="2400" dirty="0"/>
              <a:t>Diameter: 0.36mm(0.014 inch)</a:t>
            </a:r>
          </a:p>
          <a:p>
            <a:pPr marL="0" indent="0">
              <a:buNone/>
            </a:pPr>
            <a:r>
              <a:rPr lang="en-US" sz="2400" dirty="0"/>
              <a:t>Radiopaque length : 3cm</a:t>
            </a:r>
          </a:p>
          <a:p>
            <a:pPr marL="0" indent="0">
              <a:buNone/>
            </a:pPr>
            <a:r>
              <a:rPr lang="en-US" sz="2400" dirty="0"/>
              <a:t>Guide wire length:190/300cm</a:t>
            </a:r>
          </a:p>
          <a:p>
            <a:pPr marL="0" indent="0">
              <a:buNone/>
            </a:pPr>
            <a:r>
              <a:rPr lang="en-US" sz="2400" dirty="0"/>
              <a:t>Tip: Straight/J</a:t>
            </a:r>
          </a:p>
          <a:p>
            <a:pPr marL="0" indent="0"/>
            <a:endParaRPr lang="en-US" dirty="0"/>
          </a:p>
        </p:txBody>
      </p:sp>
      <p:pic>
        <p:nvPicPr>
          <p:cNvPr id="84996" name="Picture 2" descr="C:\Users\dell.dell-PC\Desktop\PCI hardwares part 1\cross it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77334" y="3240639"/>
            <a:ext cx="3165475" cy="2309814"/>
          </a:xfrm>
          <a:prstGeom prst="rect">
            <a:avLst/>
          </a:prstGeom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963D-196A-4FB2-984A-4870BB6E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CTO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A3E20-EE75-47DB-97EA-3A06C80AA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0502"/>
            <a:ext cx="8596668" cy="388077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IN" sz="2800" b="1" dirty="0"/>
              <a:t>Features </a:t>
            </a:r>
            <a:r>
              <a:rPr lang="en-IN" sz="2800" b="1" dirty="0" err="1"/>
              <a:t>recquired</a:t>
            </a:r>
            <a:r>
              <a:rPr lang="en-IN" sz="2800" b="1" dirty="0"/>
              <a:t> for CTO wires</a:t>
            </a:r>
          </a:p>
          <a:p>
            <a:pPr marL="0" indent="0">
              <a:buNone/>
            </a:pPr>
            <a:endParaRPr lang="en-IN" sz="2800" b="1" dirty="0"/>
          </a:p>
          <a:p>
            <a:r>
              <a:rPr lang="en-IN" sz="2800" dirty="0"/>
              <a:t>Penetration force – for penetrating proximal fibrous cap and advancing into true lumen</a:t>
            </a:r>
          </a:p>
          <a:p>
            <a:r>
              <a:rPr lang="en-IN" sz="2800" dirty="0" err="1"/>
              <a:t>Pushability</a:t>
            </a:r>
            <a:r>
              <a:rPr lang="en-IN" sz="2800" dirty="0"/>
              <a:t> – for crossing chronic lesion and complex lesion with heavy calcification and tough fibrous tissues</a:t>
            </a:r>
          </a:p>
          <a:p>
            <a:r>
              <a:rPr lang="en-IN" sz="2800" dirty="0"/>
              <a:t>Steerability – for easy manipulation in various direction with good torque control</a:t>
            </a:r>
          </a:p>
          <a:p>
            <a:r>
              <a:rPr lang="en-IN" sz="2800" dirty="0"/>
              <a:t>Shaping memory of the tip</a:t>
            </a:r>
          </a:p>
        </p:txBody>
      </p:sp>
    </p:spTree>
    <p:extLst>
      <p:ext uri="{BB962C8B-B14F-4D97-AF65-F5344CB8AC3E}">
        <p14:creationId xmlns:p14="http://schemas.microsoft.com/office/powerpoint/2010/main" val="28644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A0EA-5F70-4145-BAF3-DD077E65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Catheter materials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4C342-9DC3-496D-9C39-83F952213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Angiographic catheters are made from synthetic and semisynthetic polymer</a:t>
            </a:r>
          </a:p>
          <a:p>
            <a:r>
              <a:rPr lang="en-IN" sz="2800" dirty="0"/>
              <a:t>Dacron</a:t>
            </a:r>
          </a:p>
          <a:p>
            <a:r>
              <a:rPr lang="en-IN" sz="2800" dirty="0"/>
              <a:t>Nylon</a:t>
            </a:r>
          </a:p>
          <a:p>
            <a:r>
              <a:rPr lang="en-IN" sz="2800" dirty="0"/>
              <a:t>Polyvinyl chloride(PVC)</a:t>
            </a:r>
          </a:p>
          <a:p>
            <a:r>
              <a:rPr lang="en-IN" sz="2800" dirty="0"/>
              <a:t>Polyethylene</a:t>
            </a:r>
          </a:p>
          <a:p>
            <a:r>
              <a:rPr lang="en-IN" sz="2800" dirty="0"/>
              <a:t>Teflon(PTFE)</a:t>
            </a:r>
          </a:p>
          <a:p>
            <a:r>
              <a:rPr lang="en-IN" sz="2800" dirty="0"/>
              <a:t>Polyurethane</a:t>
            </a:r>
          </a:p>
          <a:p>
            <a:r>
              <a:rPr lang="en-IN" sz="2800" dirty="0"/>
              <a:t>silicone</a:t>
            </a:r>
          </a:p>
        </p:txBody>
      </p:sp>
    </p:spTree>
    <p:extLst>
      <p:ext uri="{BB962C8B-B14F-4D97-AF65-F5344CB8AC3E}">
        <p14:creationId xmlns:p14="http://schemas.microsoft.com/office/powerpoint/2010/main" val="39844746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D629A-1A77-4493-BB7C-E0217311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29C11-8342-4A3F-B5DA-AF775AE27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572" y="1057344"/>
            <a:ext cx="7262191" cy="4743312"/>
          </a:xfrm>
        </p:spPr>
      </p:pic>
    </p:spTree>
    <p:extLst>
      <p:ext uri="{BB962C8B-B14F-4D97-AF65-F5344CB8AC3E}">
        <p14:creationId xmlns:p14="http://schemas.microsoft.com/office/powerpoint/2010/main" val="13225387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24F8-4411-4B11-BB22-CEB16979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E10E4E-B6B9-497D-8FB9-87DF8468E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235" y="989232"/>
            <a:ext cx="6798365" cy="4879536"/>
          </a:xfrm>
        </p:spPr>
      </p:pic>
    </p:spTree>
    <p:extLst>
      <p:ext uri="{BB962C8B-B14F-4D97-AF65-F5344CB8AC3E}">
        <p14:creationId xmlns:p14="http://schemas.microsoft.com/office/powerpoint/2010/main" val="6963523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4E01-E3F1-4ACC-BAC7-7518F118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Commonly used CTO wires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1C9689-6215-41B6-A9E7-7FC87B20B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804" y="1766577"/>
            <a:ext cx="5718118" cy="3881437"/>
          </a:xfrm>
        </p:spPr>
      </p:pic>
    </p:spTree>
    <p:extLst>
      <p:ext uri="{BB962C8B-B14F-4D97-AF65-F5344CB8AC3E}">
        <p14:creationId xmlns:p14="http://schemas.microsoft.com/office/powerpoint/2010/main" val="242342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4335-25AC-4754-A810-B3A43C4E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5582B6-A059-4999-A801-88C6855A5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839" y="1136856"/>
            <a:ext cx="6600744" cy="4826621"/>
          </a:xfrm>
        </p:spPr>
      </p:pic>
    </p:spTree>
    <p:extLst>
      <p:ext uri="{BB962C8B-B14F-4D97-AF65-F5344CB8AC3E}">
        <p14:creationId xmlns:p14="http://schemas.microsoft.com/office/powerpoint/2010/main" val="11800350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44DB9-592F-4DCF-9445-F2D1E43D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A6164-0FBA-4847-BB95-AF5A2872C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063" y="1033670"/>
            <a:ext cx="6872815" cy="4523597"/>
          </a:xfrm>
        </p:spPr>
      </p:pic>
    </p:spTree>
    <p:extLst>
      <p:ext uri="{BB962C8B-B14F-4D97-AF65-F5344CB8AC3E}">
        <p14:creationId xmlns:p14="http://schemas.microsoft.com/office/powerpoint/2010/main" val="37057138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645C-7E1C-46FA-83BE-AAA41CB6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B9D7AD-4BDB-471A-8967-38E8A586C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765" y="1444488"/>
            <a:ext cx="6374296" cy="4186720"/>
          </a:xfrm>
        </p:spPr>
      </p:pic>
    </p:spTree>
    <p:extLst>
      <p:ext uri="{BB962C8B-B14F-4D97-AF65-F5344CB8AC3E}">
        <p14:creationId xmlns:p14="http://schemas.microsoft.com/office/powerpoint/2010/main" val="1485639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E90F-018D-4DBF-894F-BC4331B6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7CE2F4-A4F3-467A-AF8E-D1527A003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659" y="1152941"/>
            <a:ext cx="7038209" cy="4783068"/>
          </a:xfrm>
        </p:spPr>
      </p:pic>
    </p:spTree>
    <p:extLst>
      <p:ext uri="{BB962C8B-B14F-4D97-AF65-F5344CB8AC3E}">
        <p14:creationId xmlns:p14="http://schemas.microsoft.com/office/powerpoint/2010/main" val="32623692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7F8C-B143-4D4F-9CA9-2B5C1EA8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1E3BD5-BCF7-4173-8542-6471CB072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108" y="1017587"/>
            <a:ext cx="6610585" cy="5034860"/>
          </a:xfrm>
        </p:spPr>
      </p:pic>
    </p:spTree>
    <p:extLst>
      <p:ext uri="{BB962C8B-B14F-4D97-AF65-F5344CB8AC3E}">
        <p14:creationId xmlns:p14="http://schemas.microsoft.com/office/powerpoint/2010/main" val="29660735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4DB8-13A5-44B0-9944-96366FAF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846414-D01D-412E-8037-2FF3D4145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725" y="974035"/>
            <a:ext cx="7439127" cy="5274365"/>
          </a:xfrm>
        </p:spPr>
      </p:pic>
    </p:spTree>
    <p:extLst>
      <p:ext uri="{BB962C8B-B14F-4D97-AF65-F5344CB8AC3E}">
        <p14:creationId xmlns:p14="http://schemas.microsoft.com/office/powerpoint/2010/main" val="10760195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0004-BD55-47CE-8B5A-C9018228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7FD4BD-9FAB-415F-93A4-7C62AC61D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644" y="834888"/>
            <a:ext cx="6994460" cy="4849329"/>
          </a:xfrm>
        </p:spPr>
      </p:pic>
    </p:spTree>
    <p:extLst>
      <p:ext uri="{BB962C8B-B14F-4D97-AF65-F5344CB8AC3E}">
        <p14:creationId xmlns:p14="http://schemas.microsoft.com/office/powerpoint/2010/main" val="35662373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1181</TotalTime>
  <Words>3546</Words>
  <Application>Microsoft Office PowerPoint</Application>
  <PresentationFormat>Widescreen</PresentationFormat>
  <Paragraphs>600</Paragraphs>
  <Slides>140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8" baseType="lpstr">
      <vt:lpstr>Arial</vt:lpstr>
      <vt:lpstr>Calibri</vt:lpstr>
      <vt:lpstr>Garamond</vt:lpstr>
      <vt:lpstr>Times New Roman</vt:lpstr>
      <vt:lpstr>Trebuchet MS</vt:lpstr>
      <vt:lpstr>Wingdings</vt:lpstr>
      <vt:lpstr>Wingdings 3</vt:lpstr>
      <vt:lpstr>Facet</vt:lpstr>
      <vt:lpstr>Angiographic catheters and hardwares</vt:lpstr>
      <vt:lpstr>PowerPoint Presentation</vt:lpstr>
      <vt:lpstr>              CORONARY CATHETERS</vt:lpstr>
      <vt:lpstr>             CHARACTERISTICS OF               AN IDEAL CATHETER</vt:lpstr>
      <vt:lpstr>PowerPoint Presentation</vt:lpstr>
      <vt:lpstr>PowerPoint Presentation</vt:lpstr>
      <vt:lpstr>            Parts of the catheter</vt:lpstr>
      <vt:lpstr>PowerPoint Presentation</vt:lpstr>
      <vt:lpstr>            Catheter materials</vt:lpstr>
      <vt:lpstr>Cross section of catheter</vt:lpstr>
      <vt:lpstr>Characteristic of catheter material</vt:lpstr>
      <vt:lpstr>polyurethane</vt:lpstr>
      <vt:lpstr>polyethylene</vt:lpstr>
      <vt:lpstr>Polyvinyl chloride</vt:lpstr>
      <vt:lpstr>Teflon </vt:lpstr>
      <vt:lpstr>                  SIZE MEASUREMENT</vt:lpstr>
      <vt:lpstr>           Commonly used catheters</vt:lpstr>
      <vt:lpstr>           JUDKINS</vt:lpstr>
      <vt:lpstr>                   Judkin </vt:lpstr>
      <vt:lpstr>         Judkins- dimensions</vt:lpstr>
      <vt:lpstr>Cannulation of the Left Coronary Ostium</vt:lpstr>
      <vt:lpstr>Cannulation of the Right Coronary Ostium</vt:lpstr>
      <vt:lpstr>Damping and Ventricularization of the Pressure Waveform</vt:lpstr>
      <vt:lpstr>PowerPoint Presentation</vt:lpstr>
      <vt:lpstr>                      AMPLATZ</vt:lpstr>
      <vt:lpstr>                  Amplatz</vt:lpstr>
      <vt:lpstr>Amplatz left - use</vt:lpstr>
      <vt:lpstr> MULTIPURPOSE CATHETER </vt:lpstr>
      <vt:lpstr>PowerPoint Presentation</vt:lpstr>
      <vt:lpstr>PowerPoint Presentation</vt:lpstr>
      <vt:lpstr>Radial access –advantages and disadvantages</vt:lpstr>
      <vt:lpstr>PowerPoint Presentation</vt:lpstr>
      <vt:lpstr>PowerPoint Presentation</vt:lpstr>
      <vt:lpstr>Other catheters</vt:lpstr>
      <vt:lpstr>PowerPoint Presentation</vt:lpstr>
      <vt:lpstr>    Saphenous Vein and Arterial Grafts</vt:lpstr>
      <vt:lpstr>Catheter selection for grafts</vt:lpstr>
      <vt:lpstr>Bypass catheters</vt:lpstr>
      <vt:lpstr>LIMA and  RIMA</vt:lpstr>
      <vt:lpstr>Internal mammary catheter</vt:lpstr>
      <vt:lpstr>IMA canulation</vt:lpstr>
      <vt:lpstr>PowerPoint Presentation</vt:lpstr>
      <vt:lpstr>Factors influenzing catheter selection</vt:lpstr>
      <vt:lpstr>PowerPoint Presentation</vt:lpstr>
      <vt:lpstr>PowerPoint Presentation</vt:lpstr>
      <vt:lpstr>Anatomy of aorta</vt:lpstr>
      <vt:lpstr>Guide wires</vt:lpstr>
      <vt:lpstr>Functions of guide wire</vt:lpstr>
      <vt:lpstr>PROPERTIES OF AN IDEAL GUIDEWIRE</vt:lpstr>
      <vt:lpstr>PowerPoint Presentation</vt:lpstr>
      <vt:lpstr>PowerPoint Presentation</vt:lpstr>
      <vt:lpstr>PowerPoint Presentation</vt:lpstr>
      <vt:lpstr>COMPONENTS OF GUIDEWIRE</vt:lpstr>
      <vt:lpstr>Cross section of a guidewire</vt:lpstr>
      <vt:lpstr>PowerPoint Presentation</vt:lpstr>
      <vt:lpstr>PowerPoint Presentation</vt:lpstr>
      <vt:lpstr>Tip style</vt:lpstr>
      <vt:lpstr>Spring coils</vt:lpstr>
      <vt:lpstr>coils</vt:lpstr>
      <vt:lpstr>covers</vt:lpstr>
      <vt:lpstr>Radiopaque tip</vt:lpstr>
      <vt:lpstr>coatings</vt:lpstr>
      <vt:lpstr>            coatings</vt:lpstr>
      <vt:lpstr>Hydrophilic wires</vt:lpstr>
      <vt:lpstr>Non coated/ hydrophobic wires</vt:lpstr>
      <vt:lpstr>Tip load</vt:lpstr>
      <vt:lpstr>PowerPoint Presentation</vt:lpstr>
      <vt:lpstr>Classification of guidewires</vt:lpstr>
      <vt:lpstr>Based on tip flexibility…….</vt:lpstr>
      <vt:lpstr>Based on device support….</vt:lpstr>
      <vt:lpstr>PowerPoint Presentation</vt:lpstr>
      <vt:lpstr>Based on tip load……</vt:lpstr>
      <vt:lpstr>Balanced guidewires</vt:lpstr>
      <vt:lpstr>stiff guidewires</vt:lpstr>
      <vt:lpstr>Floppy wires</vt:lpstr>
      <vt:lpstr>Based on coating….</vt:lpstr>
      <vt:lpstr>Based on clinical scenario……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WHISPER Guide Wire </vt:lpstr>
      <vt:lpstr>Asahi SION blue</vt:lpstr>
      <vt:lpstr>Runthrough NS</vt:lpstr>
      <vt:lpstr>PowerPoint Presentation</vt:lpstr>
      <vt:lpstr>PowerPoint Presentation</vt:lpstr>
      <vt:lpstr>CROSS IT SERIES (100/200/300/400  XT)</vt:lpstr>
      <vt:lpstr>CTO wires</vt:lpstr>
      <vt:lpstr>PowerPoint Presentation</vt:lpstr>
      <vt:lpstr>PowerPoint Presentation</vt:lpstr>
      <vt:lpstr>Commonly used CTO wires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Guide wires for retrograde techniques</vt:lpstr>
      <vt:lpstr>Balloon catheters</vt:lpstr>
      <vt:lpstr>Composition of a balloon</vt:lpstr>
      <vt:lpstr>PowerPoint Presentation</vt:lpstr>
      <vt:lpstr>PowerPoint Presentation</vt:lpstr>
      <vt:lpstr>Parts of balloon</vt:lpstr>
      <vt:lpstr>Balloon catheters used in angioplasty </vt:lpstr>
      <vt:lpstr>Over the wire (OTW) balloon catheters</vt:lpstr>
      <vt:lpstr>PowerPoint Presentation</vt:lpstr>
      <vt:lpstr>Monorail or rapid exchange (Rx) balloon catheters</vt:lpstr>
      <vt:lpstr>Advantages of Rx balloon catheters</vt:lpstr>
      <vt:lpstr>Fixed wire balloon system</vt:lpstr>
      <vt:lpstr>Balloon coating</vt:lpstr>
      <vt:lpstr>Terms used in context of angioplasty balloons </vt:lpstr>
      <vt:lpstr>PowerPoint Presentation</vt:lpstr>
      <vt:lpstr>PowerPoint Presentation</vt:lpstr>
      <vt:lpstr>PowerPoint Presentation</vt:lpstr>
      <vt:lpstr>PowerPoint Presentation</vt:lpstr>
      <vt:lpstr>Types of balloon catheters</vt:lpstr>
      <vt:lpstr>Compliant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Speciality balloons</vt:lpstr>
      <vt:lpstr>Small balloons</vt:lpstr>
      <vt:lpstr>PowerPoint Presentation</vt:lpstr>
      <vt:lpstr>PowerPoint Presentation</vt:lpstr>
      <vt:lpstr>Plaque modification balloons</vt:lpstr>
      <vt:lpstr>Angiosculpt balloon</vt:lpstr>
      <vt:lpstr>Chocolate balloon</vt:lpstr>
      <vt:lpstr>Cutting balloon</vt:lpstr>
      <vt:lpstr>Trapping balloons</vt:lpstr>
      <vt:lpstr>Ostial flash balloon </vt:lpstr>
      <vt:lpstr>Drug coated balloons</vt:lpstr>
      <vt:lpstr>Very high pressure balloons</vt:lpstr>
      <vt:lpstr>Intravascular lithotripsy balloons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praveen</dc:creator>
  <cp:lastModifiedBy>praveen</cp:lastModifiedBy>
  <cp:revision>175</cp:revision>
  <dcterms:created xsi:type="dcterms:W3CDTF">2021-05-27T13:02:25Z</dcterms:created>
  <dcterms:modified xsi:type="dcterms:W3CDTF">2021-06-15T10:26:31Z</dcterms:modified>
</cp:coreProperties>
</file>